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3021" r:id="rId2"/>
    <p:sldId id="2147477010" r:id="rId3"/>
    <p:sldId id="2147477011" r:id="rId4"/>
    <p:sldId id="2147477029" r:id="rId5"/>
    <p:sldId id="2147477030" r:id="rId6"/>
    <p:sldId id="487" r:id="rId7"/>
    <p:sldId id="2147477012" r:id="rId8"/>
    <p:sldId id="2147477014" r:id="rId9"/>
    <p:sldId id="2147477015" r:id="rId10"/>
    <p:sldId id="474" r:id="rId11"/>
    <p:sldId id="508" r:id="rId12"/>
    <p:sldId id="492" r:id="rId13"/>
    <p:sldId id="2147477031" r:id="rId14"/>
    <p:sldId id="2147477032" r:id="rId15"/>
    <p:sldId id="2147477033" r:id="rId16"/>
    <p:sldId id="2147477034" r:id="rId17"/>
    <p:sldId id="2147477016" r:id="rId18"/>
    <p:sldId id="2147477007" r:id="rId19"/>
    <p:sldId id="2147477017" r:id="rId20"/>
    <p:sldId id="2147477018" r:id="rId21"/>
    <p:sldId id="2147477019" r:id="rId22"/>
    <p:sldId id="2147477020" r:id="rId23"/>
    <p:sldId id="2147477021" r:id="rId24"/>
    <p:sldId id="2147477022" r:id="rId25"/>
    <p:sldId id="2147477023" r:id="rId26"/>
    <p:sldId id="2147477024" r:id="rId27"/>
    <p:sldId id="2147477025" r:id="rId28"/>
    <p:sldId id="511" r:id="rId29"/>
    <p:sldId id="2147477028" r:id="rId30"/>
    <p:sldId id="2147477026" r:id="rId31"/>
    <p:sldId id="507" r:id="rId32"/>
    <p:sldId id="513" r:id="rId33"/>
    <p:sldId id="57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81" d="100"/>
          <a:sy n="81" d="100"/>
        </p:scale>
        <p:origin x="725"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8T18:56:55.056"/>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45350C-B190-F645-9F13-20F6E6B9B079}" type="datetimeFigureOut">
              <a:rPr lang="en-US" smtClean="0"/>
              <a:t>9/21/2024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6628D-5419-9C46-BF40-C819F5833496}" type="slidenum">
              <a:rPr lang="en-US" smtClean="0"/>
              <a:t>‹#›</a:t>
            </a:fld>
            <a:endParaRPr lang="en-US"/>
          </a:p>
        </p:txBody>
      </p:sp>
    </p:spTree>
    <p:extLst>
      <p:ext uri="{BB962C8B-B14F-4D97-AF65-F5344CB8AC3E}">
        <p14:creationId xmlns:p14="http://schemas.microsoft.com/office/powerpoint/2010/main" val="83928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90A81EF-3699-EB4D-BA58-7079CFC866B7}" type="slidenum">
              <a:rPr lang="en-US" smtClean="0"/>
              <a:t>1</a:t>
            </a:fld>
            <a:endParaRPr lang="en-US" dirty="0"/>
          </a:p>
        </p:txBody>
      </p:sp>
    </p:spTree>
    <p:extLst>
      <p:ext uri="{BB962C8B-B14F-4D97-AF65-F5344CB8AC3E}">
        <p14:creationId xmlns:p14="http://schemas.microsoft.com/office/powerpoint/2010/main" val="3432727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Calendar 2018</a:t>
            </a:r>
          </a:p>
          <a:p>
            <a:endParaRPr lang="en-US" dirty="0"/>
          </a:p>
        </p:txBody>
      </p:sp>
      <p:sp>
        <p:nvSpPr>
          <p:cNvPr id="4" name="Slide Number Placeholder 3"/>
          <p:cNvSpPr>
            <a:spLocks noGrp="1"/>
          </p:cNvSpPr>
          <p:nvPr>
            <p:ph type="sldNum" sz="quarter" idx="5"/>
          </p:nvPr>
        </p:nvSpPr>
        <p:spPr/>
        <p:txBody>
          <a:bodyPr/>
          <a:lstStyle/>
          <a:p>
            <a:fld id="{DE041353-D2AF-1E4C-BEE7-125CEF94BFA6}" type="slidenum">
              <a:rPr lang="en-US" smtClean="0"/>
              <a:t>12</a:t>
            </a:fld>
            <a:endParaRPr lang="en-US"/>
          </a:p>
        </p:txBody>
      </p:sp>
    </p:spTree>
    <p:extLst>
      <p:ext uri="{BB962C8B-B14F-4D97-AF65-F5344CB8AC3E}">
        <p14:creationId xmlns:p14="http://schemas.microsoft.com/office/powerpoint/2010/main" val="4130793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E46B8-B868-1C2E-4150-BD1CAEBD2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94C750-4278-8038-6436-5A270FCBB2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A632E-EA4E-253C-F20A-9C0BDC6397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39B40B-6E01-8863-FEF6-8D27CFDB2137}"/>
              </a:ext>
            </a:extLst>
          </p:cNvPr>
          <p:cNvSpPr>
            <a:spLocks noGrp="1"/>
          </p:cNvSpPr>
          <p:nvPr>
            <p:ph type="sldNum" sz="quarter" idx="5"/>
          </p:nvPr>
        </p:nvSpPr>
        <p:spPr/>
        <p:txBody>
          <a:bodyPr/>
          <a:lstStyle/>
          <a:p>
            <a:fld id="{DE041353-D2AF-1E4C-BEE7-125CEF94BFA6}" type="slidenum">
              <a:rPr lang="en-US" smtClean="0"/>
              <a:t>17</a:t>
            </a:fld>
            <a:endParaRPr lang="en-US"/>
          </a:p>
        </p:txBody>
      </p:sp>
    </p:spTree>
    <p:extLst>
      <p:ext uri="{BB962C8B-B14F-4D97-AF65-F5344CB8AC3E}">
        <p14:creationId xmlns:p14="http://schemas.microsoft.com/office/powerpoint/2010/main" val="3091933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B5138F-B906-E443-BD27-FED1B557BBF7}" type="slidenum">
              <a:rPr kumimoji="0" lang="en-US" sz="1200" b="0" i="0" u="none" strike="noStrike" kern="1200" cap="none" spc="0" normalizeH="0" baseline="0" noProof="0" smtClean="0">
                <a:ln>
                  <a:noFill/>
                </a:ln>
                <a:solidFill>
                  <a:prstClr val="black"/>
                </a:solidFill>
                <a:effectLst/>
                <a:uLnTx/>
                <a:uFillTx/>
                <a:latin typeface="Alliance No.1"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lliance No.1" pitchFamily="2" charset="77"/>
              <a:ea typeface="+mn-ea"/>
              <a:cs typeface="+mn-cs"/>
            </a:endParaRPr>
          </a:p>
        </p:txBody>
      </p:sp>
    </p:spTree>
    <p:extLst>
      <p:ext uri="{BB962C8B-B14F-4D97-AF65-F5344CB8AC3E}">
        <p14:creationId xmlns:p14="http://schemas.microsoft.com/office/powerpoint/2010/main" val="98761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Updated April 2023</a:t>
            </a:r>
          </a:p>
          <a:p>
            <a:endParaRPr lang="en-US" dirty="0"/>
          </a:p>
        </p:txBody>
      </p:sp>
      <p:sp>
        <p:nvSpPr>
          <p:cNvPr id="4" name="Slide Number Placeholder 3"/>
          <p:cNvSpPr>
            <a:spLocks noGrp="1"/>
          </p:cNvSpPr>
          <p:nvPr>
            <p:ph type="sldNum" sz="quarter" idx="5"/>
          </p:nvPr>
        </p:nvSpPr>
        <p:spPr/>
        <p:txBody>
          <a:bodyPr/>
          <a:lstStyle/>
          <a:p>
            <a:fld id="{B9B5138F-B906-E443-BD27-FED1B557BBF7}" type="slidenum">
              <a:rPr lang="en-US" smtClean="0"/>
              <a:pPr/>
              <a:t>21</a:t>
            </a:fld>
            <a:endParaRPr lang="en-US"/>
          </a:p>
        </p:txBody>
      </p:sp>
    </p:spTree>
    <p:extLst>
      <p:ext uri="{BB962C8B-B14F-4D97-AF65-F5344CB8AC3E}">
        <p14:creationId xmlns:p14="http://schemas.microsoft.com/office/powerpoint/2010/main" val="48827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Updated April 2023</a:t>
            </a:r>
          </a:p>
          <a:p>
            <a:endParaRPr lang="en-US"/>
          </a:p>
        </p:txBody>
      </p:sp>
      <p:sp>
        <p:nvSpPr>
          <p:cNvPr id="4" name="Slide Number Placeholder 3"/>
          <p:cNvSpPr>
            <a:spLocks noGrp="1"/>
          </p:cNvSpPr>
          <p:nvPr>
            <p:ph type="sldNum" sz="quarter" idx="5"/>
          </p:nvPr>
        </p:nvSpPr>
        <p:spPr/>
        <p:txBody>
          <a:bodyPr/>
          <a:lstStyle/>
          <a:p>
            <a:fld id="{B9B5138F-B906-E443-BD27-FED1B557BBF7}" type="slidenum">
              <a:rPr lang="en-US" smtClean="0"/>
              <a:pPr/>
              <a:t>23</a:t>
            </a:fld>
            <a:endParaRPr lang="en-US"/>
          </a:p>
        </p:txBody>
      </p:sp>
    </p:spTree>
    <p:extLst>
      <p:ext uri="{BB962C8B-B14F-4D97-AF65-F5344CB8AC3E}">
        <p14:creationId xmlns:p14="http://schemas.microsoft.com/office/powerpoint/2010/main" val="2785098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Updated April 2023</a:t>
            </a:r>
          </a:p>
          <a:p>
            <a:endParaRPr lang="en-US"/>
          </a:p>
        </p:txBody>
      </p:sp>
      <p:sp>
        <p:nvSpPr>
          <p:cNvPr id="4" name="Slide Number Placeholder 3"/>
          <p:cNvSpPr>
            <a:spLocks noGrp="1"/>
          </p:cNvSpPr>
          <p:nvPr>
            <p:ph type="sldNum" sz="quarter" idx="5"/>
          </p:nvPr>
        </p:nvSpPr>
        <p:spPr/>
        <p:txBody>
          <a:bodyPr/>
          <a:lstStyle/>
          <a:p>
            <a:fld id="{B9B5138F-B906-E443-BD27-FED1B557BBF7}" type="slidenum">
              <a:rPr lang="en-US" smtClean="0"/>
              <a:pPr/>
              <a:t>24</a:t>
            </a:fld>
            <a:endParaRPr lang="en-US"/>
          </a:p>
        </p:txBody>
      </p:sp>
    </p:spTree>
    <p:extLst>
      <p:ext uri="{BB962C8B-B14F-4D97-AF65-F5344CB8AC3E}">
        <p14:creationId xmlns:p14="http://schemas.microsoft.com/office/powerpoint/2010/main" val="778447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Updated April 2023</a:t>
            </a:r>
          </a:p>
          <a:p>
            <a:endParaRPr lang="en-US"/>
          </a:p>
        </p:txBody>
      </p:sp>
      <p:sp>
        <p:nvSpPr>
          <p:cNvPr id="4" name="Slide Number Placeholder 3"/>
          <p:cNvSpPr>
            <a:spLocks noGrp="1"/>
          </p:cNvSpPr>
          <p:nvPr>
            <p:ph type="sldNum" sz="quarter" idx="5"/>
          </p:nvPr>
        </p:nvSpPr>
        <p:spPr/>
        <p:txBody>
          <a:bodyPr/>
          <a:lstStyle/>
          <a:p>
            <a:fld id="{B9B5138F-B906-E443-BD27-FED1B557BBF7}" type="slidenum">
              <a:rPr lang="en-US" smtClean="0"/>
              <a:pPr/>
              <a:t>25</a:t>
            </a:fld>
            <a:endParaRPr lang="en-US"/>
          </a:p>
        </p:txBody>
      </p:sp>
    </p:spTree>
    <p:extLst>
      <p:ext uri="{BB962C8B-B14F-4D97-AF65-F5344CB8AC3E}">
        <p14:creationId xmlns:p14="http://schemas.microsoft.com/office/powerpoint/2010/main" val="2109549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Updated April 2023</a:t>
            </a:r>
          </a:p>
          <a:p>
            <a:endParaRPr lang="en-US"/>
          </a:p>
        </p:txBody>
      </p:sp>
      <p:sp>
        <p:nvSpPr>
          <p:cNvPr id="4" name="Slide Number Placeholder 3"/>
          <p:cNvSpPr>
            <a:spLocks noGrp="1"/>
          </p:cNvSpPr>
          <p:nvPr>
            <p:ph type="sldNum" sz="quarter" idx="5"/>
          </p:nvPr>
        </p:nvSpPr>
        <p:spPr/>
        <p:txBody>
          <a:bodyPr/>
          <a:lstStyle/>
          <a:p>
            <a:fld id="{B9B5138F-B906-E443-BD27-FED1B557BBF7}" type="slidenum">
              <a:rPr lang="en-US" smtClean="0"/>
              <a:pPr/>
              <a:t>26</a:t>
            </a:fld>
            <a:endParaRPr lang="en-US"/>
          </a:p>
        </p:txBody>
      </p:sp>
    </p:spTree>
    <p:extLst>
      <p:ext uri="{BB962C8B-B14F-4D97-AF65-F5344CB8AC3E}">
        <p14:creationId xmlns:p14="http://schemas.microsoft.com/office/powerpoint/2010/main" val="2593024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1D1D1D"/>
                </a:solidFill>
                <a:effectLst/>
                <a:latin typeface="Calibri" panose="020F0502020204030204" pitchFamily="34" charset="0"/>
                <a:ea typeface="Calibri" panose="020F0502020204030204" pitchFamily="34" charset="0"/>
              </a:rPr>
              <a:t>	</a:t>
            </a:r>
            <a:r>
              <a:rPr lang="en-US" dirty="0">
                <a:effectLst/>
              </a:rPr>
              <a:t> </a:t>
            </a:r>
            <a:endParaRPr lang="en-US" sz="800" dirty="0">
              <a:latin typeface="Alliance No.1 (Body)"/>
              <a:ea typeface="Alliance No.1 Light" pitchFamily="50" charset="0"/>
            </a:endParaRPr>
          </a:p>
          <a:p>
            <a:pPr>
              <a:lnSpc>
                <a:spcPct val="150000"/>
              </a:lnSpc>
              <a:buFont typeface="Arial" panose="020B0604020202020204" pitchFamily="34" charset="0"/>
              <a:buChar char="•"/>
            </a:pPr>
            <a:endParaRPr lang="en-US" sz="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B5138F-B906-E443-BD27-FED1B557BB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958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1DEEA-318E-782A-E94D-9991CF08C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89910-44E8-0537-15B1-4A7211617C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3C8CFA-D8DA-D7CD-0962-8CF54F78DE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484353-8A38-7EA5-99B0-C16D1515F03C}"/>
              </a:ext>
            </a:extLst>
          </p:cNvPr>
          <p:cNvSpPr>
            <a:spLocks noGrp="1"/>
          </p:cNvSpPr>
          <p:nvPr>
            <p:ph type="sldNum" sz="quarter" idx="5"/>
          </p:nvPr>
        </p:nvSpPr>
        <p:spPr/>
        <p:txBody>
          <a:bodyPr/>
          <a:lstStyle/>
          <a:p>
            <a:fld id="{DE041353-D2AF-1E4C-BEE7-125CEF94BFA6}" type="slidenum">
              <a:rPr lang="en-US" smtClean="0"/>
              <a:t>30</a:t>
            </a:fld>
            <a:endParaRPr lang="en-US"/>
          </a:p>
        </p:txBody>
      </p:sp>
    </p:spTree>
    <p:extLst>
      <p:ext uri="{BB962C8B-B14F-4D97-AF65-F5344CB8AC3E}">
        <p14:creationId xmlns:p14="http://schemas.microsoft.com/office/powerpoint/2010/main" val="1420642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3915E-6724-0A75-ED4B-9DBFA0E87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20611-2C4D-30F6-CF56-24D5CAF06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89A927-31D3-0E6E-E862-87AE6D65ECB2}"/>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D437A7EC-F57D-B996-98A4-7C61F2772E4D}"/>
              </a:ext>
            </a:extLst>
          </p:cNvPr>
          <p:cNvSpPr>
            <a:spLocks noGrp="1"/>
          </p:cNvSpPr>
          <p:nvPr>
            <p:ph type="sldNum" sz="quarter" idx="5"/>
          </p:nvPr>
        </p:nvSpPr>
        <p:spPr/>
        <p:txBody>
          <a:bodyPr/>
          <a:lstStyle/>
          <a:p>
            <a:fld id="{690A81EF-3699-EB4D-BA58-7079CFC866B7}" type="slidenum">
              <a:rPr lang="en-US" smtClean="0"/>
              <a:t>2</a:t>
            </a:fld>
            <a:endParaRPr lang="en-US" dirty="0"/>
          </a:p>
        </p:txBody>
      </p:sp>
    </p:spTree>
    <p:extLst>
      <p:ext uri="{BB962C8B-B14F-4D97-AF65-F5344CB8AC3E}">
        <p14:creationId xmlns:p14="http://schemas.microsoft.com/office/powerpoint/2010/main" val="437448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041353-D2AF-1E4C-BEE7-125CEF94BFA6}" type="slidenum">
              <a:rPr lang="en-US" smtClean="0"/>
              <a:t>31</a:t>
            </a:fld>
            <a:endParaRPr lang="en-US"/>
          </a:p>
        </p:txBody>
      </p:sp>
    </p:spTree>
    <p:extLst>
      <p:ext uri="{BB962C8B-B14F-4D97-AF65-F5344CB8AC3E}">
        <p14:creationId xmlns:p14="http://schemas.microsoft.com/office/powerpoint/2010/main" val="3631841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4F4E1-7809-62FF-8E0D-54F1E79AC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1AE3A-F087-8CD3-816A-D0C4BCF98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479DA-DCDF-234C-853D-B3B29010C90F}"/>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2753FA70-F967-BEEA-E1D0-1ED34A7787AA}"/>
              </a:ext>
            </a:extLst>
          </p:cNvPr>
          <p:cNvSpPr>
            <a:spLocks noGrp="1"/>
          </p:cNvSpPr>
          <p:nvPr>
            <p:ph type="sldNum" sz="quarter" idx="5"/>
          </p:nvPr>
        </p:nvSpPr>
        <p:spPr/>
        <p:txBody>
          <a:bodyPr/>
          <a:lstStyle/>
          <a:p>
            <a:fld id="{690A81EF-3699-EB4D-BA58-7079CFC866B7}" type="slidenum">
              <a:rPr lang="en-US" smtClean="0"/>
              <a:t>3</a:t>
            </a:fld>
            <a:endParaRPr lang="en-US" dirty="0"/>
          </a:p>
        </p:txBody>
      </p:sp>
    </p:spTree>
    <p:extLst>
      <p:ext uri="{BB962C8B-B14F-4D97-AF65-F5344CB8AC3E}">
        <p14:creationId xmlns:p14="http://schemas.microsoft.com/office/powerpoint/2010/main" val="2783388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041353-D2AF-1E4C-BEE7-125CEF94BFA6}" type="slidenum">
              <a:rPr lang="en-US" smtClean="0"/>
              <a:t>6</a:t>
            </a:fld>
            <a:endParaRPr lang="en-US"/>
          </a:p>
        </p:txBody>
      </p:sp>
    </p:spTree>
    <p:extLst>
      <p:ext uri="{BB962C8B-B14F-4D97-AF65-F5344CB8AC3E}">
        <p14:creationId xmlns:p14="http://schemas.microsoft.com/office/powerpoint/2010/main" val="3567848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B34B0-F64C-80AF-8D80-CC5B0F4194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A62EC-5B52-FCEF-20C6-6F20D0921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21075-4728-66B6-C8D3-6929FFA7F4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F11EBF-8D9B-2006-CEA7-3E0FBB77981D}"/>
              </a:ext>
            </a:extLst>
          </p:cNvPr>
          <p:cNvSpPr>
            <a:spLocks noGrp="1"/>
          </p:cNvSpPr>
          <p:nvPr>
            <p:ph type="sldNum" sz="quarter" idx="5"/>
          </p:nvPr>
        </p:nvSpPr>
        <p:spPr/>
        <p:txBody>
          <a:bodyPr/>
          <a:lstStyle/>
          <a:p>
            <a:fld id="{DE041353-D2AF-1E4C-BEE7-125CEF94BFA6}" type="slidenum">
              <a:rPr lang="en-US" smtClean="0"/>
              <a:t>7</a:t>
            </a:fld>
            <a:endParaRPr lang="en-US"/>
          </a:p>
        </p:txBody>
      </p:sp>
    </p:spTree>
    <p:extLst>
      <p:ext uri="{BB962C8B-B14F-4D97-AF65-F5344CB8AC3E}">
        <p14:creationId xmlns:p14="http://schemas.microsoft.com/office/powerpoint/2010/main" val="2799995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B69A-3FBD-7751-AA20-AF70A9C65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0A4E7-FACD-26B3-D15D-DD5364E21A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D82C0-795B-358E-E217-0A8B4CD122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87A124-0E5C-63DE-02D8-B7FC14381EDB}"/>
              </a:ext>
            </a:extLst>
          </p:cNvPr>
          <p:cNvSpPr>
            <a:spLocks noGrp="1"/>
          </p:cNvSpPr>
          <p:nvPr>
            <p:ph type="sldNum" sz="quarter" idx="5"/>
          </p:nvPr>
        </p:nvSpPr>
        <p:spPr/>
        <p:txBody>
          <a:bodyPr/>
          <a:lstStyle/>
          <a:p>
            <a:fld id="{DE041353-D2AF-1E4C-BEE7-125CEF94BFA6}" type="slidenum">
              <a:rPr lang="en-US" smtClean="0"/>
              <a:t>8</a:t>
            </a:fld>
            <a:endParaRPr lang="en-US"/>
          </a:p>
        </p:txBody>
      </p:sp>
    </p:spTree>
    <p:extLst>
      <p:ext uri="{BB962C8B-B14F-4D97-AF65-F5344CB8AC3E}">
        <p14:creationId xmlns:p14="http://schemas.microsoft.com/office/powerpoint/2010/main" val="3343343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7BE8B-D1DF-CE2D-0496-F70D8B39B4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ABB400-94BF-96B4-65C3-968060132C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34634-2BB3-27DA-4435-91D1F2AE7A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41ADDC-94D3-F690-FA4E-2F10C3629A5F}"/>
              </a:ext>
            </a:extLst>
          </p:cNvPr>
          <p:cNvSpPr>
            <a:spLocks noGrp="1"/>
          </p:cNvSpPr>
          <p:nvPr>
            <p:ph type="sldNum" sz="quarter" idx="5"/>
          </p:nvPr>
        </p:nvSpPr>
        <p:spPr/>
        <p:txBody>
          <a:bodyPr/>
          <a:lstStyle/>
          <a:p>
            <a:fld id="{DE041353-D2AF-1E4C-BEE7-125CEF94BFA6}" type="slidenum">
              <a:rPr lang="en-US" smtClean="0"/>
              <a:t>9</a:t>
            </a:fld>
            <a:endParaRPr lang="en-US"/>
          </a:p>
        </p:txBody>
      </p:sp>
    </p:spTree>
    <p:extLst>
      <p:ext uri="{BB962C8B-B14F-4D97-AF65-F5344CB8AC3E}">
        <p14:creationId xmlns:p14="http://schemas.microsoft.com/office/powerpoint/2010/main" val="2042498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041353-D2AF-1E4C-BEE7-125CEF94BFA6}" type="slidenum">
              <a:rPr lang="en-US" smtClean="0"/>
              <a:t>10</a:t>
            </a:fld>
            <a:endParaRPr lang="en-US"/>
          </a:p>
        </p:txBody>
      </p:sp>
    </p:spTree>
    <p:extLst>
      <p:ext uri="{BB962C8B-B14F-4D97-AF65-F5344CB8AC3E}">
        <p14:creationId xmlns:p14="http://schemas.microsoft.com/office/powerpoint/2010/main" val="2507544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date restriction</a:t>
            </a:r>
          </a:p>
        </p:txBody>
      </p:sp>
      <p:sp>
        <p:nvSpPr>
          <p:cNvPr id="4" name="Slide Number Placeholder 3"/>
          <p:cNvSpPr>
            <a:spLocks noGrp="1"/>
          </p:cNvSpPr>
          <p:nvPr>
            <p:ph type="sldNum" sz="quarter" idx="5"/>
          </p:nvPr>
        </p:nvSpPr>
        <p:spPr/>
        <p:txBody>
          <a:bodyPr/>
          <a:lstStyle/>
          <a:p>
            <a:fld id="{DE041353-D2AF-1E4C-BEE7-125CEF94BFA6}" type="slidenum">
              <a:rPr lang="en-US" smtClean="0"/>
              <a:t>11</a:t>
            </a:fld>
            <a:endParaRPr lang="en-US"/>
          </a:p>
        </p:txBody>
      </p:sp>
    </p:spTree>
    <p:extLst>
      <p:ext uri="{BB962C8B-B14F-4D97-AF65-F5344CB8AC3E}">
        <p14:creationId xmlns:p14="http://schemas.microsoft.com/office/powerpoint/2010/main" val="1829965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7BCA-E05F-31F5-7059-41EE232AA5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B62A63-3639-27F5-EAF0-08619184F7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EEFB2C-7B64-037E-F831-18671F070C2B}"/>
              </a:ext>
            </a:extLst>
          </p:cNvPr>
          <p:cNvSpPr>
            <a:spLocks noGrp="1"/>
          </p:cNvSpPr>
          <p:nvPr>
            <p:ph type="dt" sz="half" idx="10"/>
          </p:nvPr>
        </p:nvSpPr>
        <p:spPr/>
        <p:txBody>
          <a:bodyPr/>
          <a:lstStyle/>
          <a:p>
            <a:fld id="{D3CEC78F-B1B9-374A-83C1-0952630966D6}" type="datetimeFigureOut">
              <a:rPr lang="en-US" smtClean="0"/>
              <a:t>9/21/2024</a:t>
            </a:fld>
            <a:endParaRPr lang="en-US"/>
          </a:p>
        </p:txBody>
      </p:sp>
      <p:sp>
        <p:nvSpPr>
          <p:cNvPr id="5" name="Footer Placeholder 4">
            <a:extLst>
              <a:ext uri="{FF2B5EF4-FFF2-40B4-BE49-F238E27FC236}">
                <a16:creationId xmlns:a16="http://schemas.microsoft.com/office/drawing/2014/main" id="{0254F585-0C3D-B2C7-6DBA-B24897373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DB7C3-3C43-A1A8-9CDF-FE0B6EAA840C}"/>
              </a:ext>
            </a:extLst>
          </p:cNvPr>
          <p:cNvSpPr>
            <a:spLocks noGrp="1"/>
          </p:cNvSpPr>
          <p:nvPr>
            <p:ph type="sldNum" sz="quarter" idx="12"/>
          </p:nvPr>
        </p:nvSpPr>
        <p:spPr/>
        <p:txBody>
          <a:bodyPr/>
          <a:lstStyle/>
          <a:p>
            <a:fld id="{CF410632-AC54-254A-96EA-3CA37BE3CAD7}" type="slidenum">
              <a:rPr lang="en-US" smtClean="0"/>
              <a:t>‹#›</a:t>
            </a:fld>
            <a:endParaRPr lang="en-US"/>
          </a:p>
        </p:txBody>
      </p:sp>
    </p:spTree>
    <p:extLst>
      <p:ext uri="{BB962C8B-B14F-4D97-AF65-F5344CB8AC3E}">
        <p14:creationId xmlns:p14="http://schemas.microsoft.com/office/powerpoint/2010/main" val="3245101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4DBD-21D9-969D-3776-6B9CD02E60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EC9E05-5E3E-1323-EEBF-5BDE75E5B8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70B88-3A2E-AFB2-07D3-BCBE43613698}"/>
              </a:ext>
            </a:extLst>
          </p:cNvPr>
          <p:cNvSpPr>
            <a:spLocks noGrp="1"/>
          </p:cNvSpPr>
          <p:nvPr>
            <p:ph type="dt" sz="half" idx="10"/>
          </p:nvPr>
        </p:nvSpPr>
        <p:spPr/>
        <p:txBody>
          <a:bodyPr/>
          <a:lstStyle/>
          <a:p>
            <a:fld id="{D3CEC78F-B1B9-374A-83C1-0952630966D6}" type="datetimeFigureOut">
              <a:rPr lang="en-US" smtClean="0"/>
              <a:t>9/21/2024</a:t>
            </a:fld>
            <a:endParaRPr lang="en-US"/>
          </a:p>
        </p:txBody>
      </p:sp>
      <p:sp>
        <p:nvSpPr>
          <p:cNvPr id="5" name="Footer Placeholder 4">
            <a:extLst>
              <a:ext uri="{FF2B5EF4-FFF2-40B4-BE49-F238E27FC236}">
                <a16:creationId xmlns:a16="http://schemas.microsoft.com/office/drawing/2014/main" id="{8C7218C4-B7F1-9DBD-4EA7-17E6F6AA1D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09786-A60D-49A9-09D4-87D6967B38B8}"/>
              </a:ext>
            </a:extLst>
          </p:cNvPr>
          <p:cNvSpPr>
            <a:spLocks noGrp="1"/>
          </p:cNvSpPr>
          <p:nvPr>
            <p:ph type="sldNum" sz="quarter" idx="12"/>
          </p:nvPr>
        </p:nvSpPr>
        <p:spPr/>
        <p:txBody>
          <a:bodyPr/>
          <a:lstStyle/>
          <a:p>
            <a:fld id="{CF410632-AC54-254A-96EA-3CA37BE3CAD7}" type="slidenum">
              <a:rPr lang="en-US" smtClean="0"/>
              <a:t>‹#›</a:t>
            </a:fld>
            <a:endParaRPr lang="en-US"/>
          </a:p>
        </p:txBody>
      </p:sp>
    </p:spTree>
    <p:extLst>
      <p:ext uri="{BB962C8B-B14F-4D97-AF65-F5344CB8AC3E}">
        <p14:creationId xmlns:p14="http://schemas.microsoft.com/office/powerpoint/2010/main" val="980700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5DF375-2047-C1BD-B99D-467DAF1D8C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CA889B-8CD5-B82E-04F3-558A66EA9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B2B2B-806F-4792-5CBE-632000F74F5B}"/>
              </a:ext>
            </a:extLst>
          </p:cNvPr>
          <p:cNvSpPr>
            <a:spLocks noGrp="1"/>
          </p:cNvSpPr>
          <p:nvPr>
            <p:ph type="dt" sz="half" idx="10"/>
          </p:nvPr>
        </p:nvSpPr>
        <p:spPr/>
        <p:txBody>
          <a:bodyPr/>
          <a:lstStyle/>
          <a:p>
            <a:fld id="{D3CEC78F-B1B9-374A-83C1-0952630966D6}" type="datetimeFigureOut">
              <a:rPr lang="en-US" smtClean="0"/>
              <a:t>9/21/2024</a:t>
            </a:fld>
            <a:endParaRPr lang="en-US"/>
          </a:p>
        </p:txBody>
      </p:sp>
      <p:sp>
        <p:nvSpPr>
          <p:cNvPr id="5" name="Footer Placeholder 4">
            <a:extLst>
              <a:ext uri="{FF2B5EF4-FFF2-40B4-BE49-F238E27FC236}">
                <a16:creationId xmlns:a16="http://schemas.microsoft.com/office/drawing/2014/main" id="{B9E3CB75-A2B3-3FF7-01C2-CD6984E95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B7F2E-E408-A0D7-0697-BB98A811D950}"/>
              </a:ext>
            </a:extLst>
          </p:cNvPr>
          <p:cNvSpPr>
            <a:spLocks noGrp="1"/>
          </p:cNvSpPr>
          <p:nvPr>
            <p:ph type="sldNum" sz="quarter" idx="12"/>
          </p:nvPr>
        </p:nvSpPr>
        <p:spPr/>
        <p:txBody>
          <a:bodyPr/>
          <a:lstStyle/>
          <a:p>
            <a:fld id="{CF410632-AC54-254A-96EA-3CA37BE3CAD7}" type="slidenum">
              <a:rPr lang="en-US" smtClean="0"/>
              <a:t>‹#›</a:t>
            </a:fld>
            <a:endParaRPr lang="en-US"/>
          </a:p>
        </p:txBody>
      </p:sp>
    </p:spTree>
    <p:extLst>
      <p:ext uri="{BB962C8B-B14F-4D97-AF65-F5344CB8AC3E}">
        <p14:creationId xmlns:p14="http://schemas.microsoft.com/office/powerpoint/2010/main" val="2750539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text, half-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6BF37EC-1314-BA42-9380-77776A1D82EC}"/>
              </a:ext>
            </a:extLst>
          </p:cNvPr>
          <p:cNvSpPr>
            <a:spLocks noGrp="1"/>
          </p:cNvSpPr>
          <p:nvPr>
            <p:ph type="pic" sz="quarter" idx="13" hasCustomPrompt="1"/>
          </p:nvPr>
        </p:nvSpPr>
        <p:spPr>
          <a:xfrm>
            <a:off x="6248400" y="0"/>
            <a:ext cx="5943600" cy="6858000"/>
          </a:xfrm>
        </p:spPr>
        <p:txBody>
          <a:bodyPr/>
          <a:lstStyle/>
          <a:p>
            <a:r>
              <a:rPr lang="en-US"/>
              <a:t>Click icon to insert picture</a:t>
            </a:r>
          </a:p>
        </p:txBody>
      </p:sp>
      <p:sp>
        <p:nvSpPr>
          <p:cNvPr id="2" name="Title 1"/>
          <p:cNvSpPr>
            <a:spLocks noGrp="1"/>
          </p:cNvSpPr>
          <p:nvPr>
            <p:ph type="title"/>
          </p:nvPr>
        </p:nvSpPr>
        <p:spPr>
          <a:xfrm>
            <a:off x="292608" y="247057"/>
            <a:ext cx="5644896" cy="78028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88884" y="1426464"/>
            <a:ext cx="5654717"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 2023 Merative | MSN-4365804000 Rev 2.0</a:t>
            </a:r>
          </a:p>
        </p:txBody>
      </p:sp>
      <p:sp>
        <p:nvSpPr>
          <p:cNvPr id="6" name="Slide Number Placeholder 5"/>
          <p:cNvSpPr>
            <a:spLocks noGrp="1"/>
          </p:cNvSpPr>
          <p:nvPr>
            <p:ph type="sldNum" sz="quarter" idx="12"/>
          </p:nvPr>
        </p:nvSpPr>
        <p:spPr/>
        <p:txBody>
          <a:bodyPr/>
          <a:lstStyle/>
          <a:p>
            <a:fld id="{A701BFCC-CB8A-B14A-BA6E-BB1A67708496}" type="slidenum">
              <a:rPr lang="en-US" smtClean="0"/>
              <a:t>‹#›</a:t>
            </a:fld>
            <a:endParaRPr lang="en-US"/>
          </a:p>
        </p:txBody>
      </p:sp>
      <p:grpSp>
        <p:nvGrpSpPr>
          <p:cNvPr id="9" name="Group 8">
            <a:extLst>
              <a:ext uri="{FF2B5EF4-FFF2-40B4-BE49-F238E27FC236}">
                <a16:creationId xmlns:a16="http://schemas.microsoft.com/office/drawing/2014/main" id="{9E4B13CA-7AB1-7E4A-8A9F-D90639E83132}"/>
              </a:ext>
            </a:extLst>
          </p:cNvPr>
          <p:cNvGrpSpPr/>
          <p:nvPr userDrawn="1"/>
        </p:nvGrpSpPr>
        <p:grpSpPr>
          <a:xfrm>
            <a:off x="-137838" y="-134619"/>
            <a:ext cx="12464460" cy="7130204"/>
            <a:chOff x="-103380" y="-100965"/>
            <a:chExt cx="9348345" cy="5347653"/>
          </a:xfrm>
        </p:grpSpPr>
        <p:grpSp>
          <p:nvGrpSpPr>
            <p:cNvPr id="10" name="Group 9">
              <a:extLst>
                <a:ext uri="{FF2B5EF4-FFF2-40B4-BE49-F238E27FC236}">
                  <a16:creationId xmlns:a16="http://schemas.microsoft.com/office/drawing/2014/main" id="{84077800-1A6C-7B43-B872-9EA5E265AE9D}"/>
                </a:ext>
              </a:extLst>
            </p:cNvPr>
            <p:cNvGrpSpPr/>
            <p:nvPr userDrawn="1"/>
          </p:nvGrpSpPr>
          <p:grpSpPr>
            <a:xfrm>
              <a:off x="228600" y="-100965"/>
              <a:ext cx="8683557" cy="91440"/>
              <a:chOff x="228600" y="-107315"/>
              <a:chExt cx="8683557" cy="91440"/>
            </a:xfrm>
          </p:grpSpPr>
          <p:cxnSp>
            <p:nvCxnSpPr>
              <p:cNvPr id="59" name="Straight Connector 58">
                <a:extLst>
                  <a:ext uri="{FF2B5EF4-FFF2-40B4-BE49-F238E27FC236}">
                    <a16:creationId xmlns:a16="http://schemas.microsoft.com/office/drawing/2014/main" id="{F78C20B1-AF12-8645-9691-41BE0231EE7E}"/>
                  </a:ext>
                  <a:ext uri="{C183D7F6-B498-43B3-948B-1728B52AA6E4}">
                    <adec:decorative xmlns:adec="http://schemas.microsoft.com/office/drawing/2017/decorative" val="1"/>
                  </a:ext>
                </a:extLst>
              </p:cNvPr>
              <p:cNvCxnSpPr>
                <a:cxnSpLocks/>
              </p:cNvCxnSpPr>
              <p:nvPr userDrawn="1"/>
            </p:nvCxnSpPr>
            <p:spPr bwMode="auto">
              <a:xfrm rot="5400000" flipH="1">
                <a:off x="1828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FABB0DD3-E8A8-3F44-92F2-4AE7EE2F8330}"/>
                  </a:ext>
                  <a:ext uri="{C183D7F6-B498-43B3-948B-1728B52AA6E4}">
                    <adec:decorative xmlns:adec="http://schemas.microsoft.com/office/drawing/2017/decorative" val="1"/>
                  </a:ext>
                </a:extLst>
              </p:cNvPr>
              <p:cNvCxnSpPr>
                <a:cxnSpLocks/>
              </p:cNvCxnSpPr>
              <p:nvPr userDrawn="1"/>
            </p:nvCxnSpPr>
            <p:spPr bwMode="auto">
              <a:xfrm rot="5400000" flipH="1">
                <a:off x="7067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1296EA60-3A1D-3D42-84D8-8BFC889870D1}"/>
                  </a:ext>
                  <a:ext uri="{C183D7F6-B498-43B3-948B-1728B52AA6E4}">
                    <adec:decorative xmlns:adec="http://schemas.microsoft.com/office/drawing/2017/decorative" val="1"/>
                  </a:ext>
                </a:extLst>
              </p:cNvPr>
              <p:cNvCxnSpPr>
                <a:cxnSpLocks/>
              </p:cNvCxnSpPr>
              <p:nvPr userDrawn="1"/>
            </p:nvCxnSpPr>
            <p:spPr bwMode="auto">
              <a:xfrm rot="5400000" flipH="1">
                <a:off x="218630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85C5180B-33ED-2C42-BD49-FABE7E8591AE}"/>
                  </a:ext>
                  <a:ext uri="{C183D7F6-B498-43B3-948B-1728B52AA6E4}">
                    <adec:decorative xmlns:adec="http://schemas.microsoft.com/office/drawing/2017/decorative" val="1"/>
                  </a:ext>
                </a:extLst>
              </p:cNvPr>
              <p:cNvCxnSpPr>
                <a:cxnSpLocks/>
              </p:cNvCxnSpPr>
              <p:nvPr userDrawn="1"/>
            </p:nvCxnSpPr>
            <p:spPr bwMode="auto">
              <a:xfrm rot="5400000" flipH="1">
                <a:off x="24180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272601AA-8153-3140-8850-D972BA4CEC5B}"/>
                  </a:ext>
                  <a:ext uri="{C183D7F6-B498-43B3-948B-1728B52AA6E4}">
                    <adec:decorative xmlns:adec="http://schemas.microsoft.com/office/drawing/2017/decorative" val="1"/>
                  </a:ext>
                </a:extLst>
              </p:cNvPr>
              <p:cNvCxnSpPr>
                <a:cxnSpLocks/>
              </p:cNvCxnSpPr>
              <p:nvPr userDrawn="1"/>
            </p:nvCxnSpPr>
            <p:spPr bwMode="auto">
              <a:xfrm rot="5400000" flipH="1">
                <a:off x="44119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27B965E4-EEC1-124E-8D7A-4F0276609851}"/>
                  </a:ext>
                  <a:ext uri="{C183D7F6-B498-43B3-948B-1728B52AA6E4}">
                    <adec:decorative xmlns:adec="http://schemas.microsoft.com/office/drawing/2017/decorative" val="1"/>
                  </a:ext>
                </a:extLst>
              </p:cNvPr>
              <p:cNvCxnSpPr>
                <a:cxnSpLocks/>
              </p:cNvCxnSpPr>
              <p:nvPr userDrawn="1"/>
            </p:nvCxnSpPr>
            <p:spPr bwMode="auto">
              <a:xfrm rot="5400000" flipH="1">
                <a:off x="45262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D939BE8F-A037-C645-A0E4-7B815EED1F0D}"/>
                  </a:ext>
                  <a:ext uri="{C183D7F6-B498-43B3-948B-1728B52AA6E4}">
                    <adec:decorative xmlns:adec="http://schemas.microsoft.com/office/drawing/2017/decorative" val="1"/>
                  </a:ext>
                </a:extLst>
              </p:cNvPr>
              <p:cNvCxnSpPr>
                <a:cxnSpLocks/>
              </p:cNvCxnSpPr>
              <p:nvPr userDrawn="1"/>
            </p:nvCxnSpPr>
            <p:spPr bwMode="auto">
              <a:xfrm rot="5400000" flipH="1">
                <a:off x="46405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03489E87-B12D-3444-B2BB-12A34ED6FCEE}"/>
                  </a:ext>
                  <a:ext uri="{C183D7F6-B498-43B3-948B-1728B52AA6E4}">
                    <adec:decorative xmlns:adec="http://schemas.microsoft.com/office/drawing/2017/decorative" val="1"/>
                  </a:ext>
                </a:extLst>
              </p:cNvPr>
              <p:cNvCxnSpPr>
                <a:cxnSpLocks/>
              </p:cNvCxnSpPr>
              <p:nvPr userDrawn="1"/>
            </p:nvCxnSpPr>
            <p:spPr bwMode="auto">
              <a:xfrm rot="5400000" flipH="1">
                <a:off x="8866437"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12D71D5A-FF7C-B746-977D-2B0FA2471429}"/>
                  </a:ext>
                  <a:ext uri="{C183D7F6-B498-43B3-948B-1728B52AA6E4}">
                    <adec:decorative xmlns:adec="http://schemas.microsoft.com/office/drawing/2017/decorative" val="1"/>
                  </a:ext>
                </a:extLst>
              </p:cNvPr>
              <p:cNvCxnSpPr>
                <a:cxnSpLocks/>
              </p:cNvCxnSpPr>
              <p:nvPr userDrawn="1"/>
            </p:nvCxnSpPr>
            <p:spPr bwMode="auto">
              <a:xfrm rot="5400000" flipH="1">
                <a:off x="9321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15F176F0-3DE8-F442-9F5D-3DD069C0BC74}"/>
                  </a:ext>
                  <a:ext uri="{C183D7F6-B498-43B3-948B-1728B52AA6E4}">
                    <adec:decorative xmlns:adec="http://schemas.microsoft.com/office/drawing/2017/decorative" val="1"/>
                  </a:ext>
                </a:extLst>
              </p:cNvPr>
              <p:cNvCxnSpPr>
                <a:cxnSpLocks/>
              </p:cNvCxnSpPr>
              <p:nvPr userDrawn="1"/>
            </p:nvCxnSpPr>
            <p:spPr bwMode="auto">
              <a:xfrm rot="5400000" flipH="1">
                <a:off x="144653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B36CA91F-310D-F946-A59F-DA0C8F4E788D}"/>
                  </a:ext>
                  <a:ext uri="{C183D7F6-B498-43B3-948B-1728B52AA6E4}">
                    <adec:decorative xmlns:adec="http://schemas.microsoft.com/office/drawing/2017/decorative" val="1"/>
                  </a:ext>
                </a:extLst>
              </p:cNvPr>
              <p:cNvCxnSpPr>
                <a:cxnSpLocks/>
              </p:cNvCxnSpPr>
              <p:nvPr userDrawn="1"/>
            </p:nvCxnSpPr>
            <p:spPr bwMode="auto">
              <a:xfrm rot="5400000" flipH="1">
                <a:off x="16719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A2BA0224-99D9-E04A-B735-E384E23C6478}"/>
                  </a:ext>
                  <a:ext uri="{C183D7F6-B498-43B3-948B-1728B52AA6E4}">
                    <adec:decorative xmlns:adec="http://schemas.microsoft.com/office/drawing/2017/decorative" val="1"/>
                  </a:ext>
                </a:extLst>
              </p:cNvPr>
              <p:cNvCxnSpPr>
                <a:cxnSpLocks/>
              </p:cNvCxnSpPr>
              <p:nvPr userDrawn="1"/>
            </p:nvCxnSpPr>
            <p:spPr bwMode="auto">
              <a:xfrm rot="5400000" flipH="1">
                <a:off x="366903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F5821BE5-FBF8-1145-8551-F3EE9144B35D}"/>
                  </a:ext>
                  <a:ext uri="{C183D7F6-B498-43B3-948B-1728B52AA6E4}">
                    <adec:decorative xmlns:adec="http://schemas.microsoft.com/office/drawing/2017/decorative" val="1"/>
                  </a:ext>
                </a:extLst>
              </p:cNvPr>
              <p:cNvCxnSpPr>
                <a:cxnSpLocks/>
              </p:cNvCxnSpPr>
              <p:nvPr userDrawn="1"/>
            </p:nvCxnSpPr>
            <p:spPr bwMode="auto">
              <a:xfrm rot="5400000" flipH="1">
                <a:off x="38944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7504FA56-7D8D-164E-9724-31371591F60F}"/>
                  </a:ext>
                  <a:ext uri="{C183D7F6-B498-43B3-948B-1728B52AA6E4}">
                    <adec:decorative xmlns:adec="http://schemas.microsoft.com/office/drawing/2017/decorative" val="1"/>
                  </a:ext>
                </a:extLst>
              </p:cNvPr>
              <p:cNvCxnSpPr>
                <a:cxnSpLocks/>
              </p:cNvCxnSpPr>
              <p:nvPr userDrawn="1"/>
            </p:nvCxnSpPr>
            <p:spPr bwMode="auto">
              <a:xfrm rot="5400000" flipH="1">
                <a:off x="29292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16CC8BCE-41F6-7D45-A217-8D70C55EB133}"/>
                  </a:ext>
                  <a:ext uri="{C183D7F6-B498-43B3-948B-1728B52AA6E4}">
                    <adec:decorative xmlns:adec="http://schemas.microsoft.com/office/drawing/2017/decorative" val="1"/>
                  </a:ext>
                </a:extLst>
              </p:cNvPr>
              <p:cNvCxnSpPr>
                <a:cxnSpLocks/>
              </p:cNvCxnSpPr>
              <p:nvPr userDrawn="1"/>
            </p:nvCxnSpPr>
            <p:spPr bwMode="auto">
              <a:xfrm rot="5400000" flipH="1">
                <a:off x="31578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9947C039-BAFB-6446-84B9-694FEB9375F8}"/>
                  </a:ext>
                  <a:ext uri="{C183D7F6-B498-43B3-948B-1728B52AA6E4}">
                    <adec:decorative xmlns:adec="http://schemas.microsoft.com/office/drawing/2017/decorative" val="1"/>
                  </a:ext>
                </a:extLst>
              </p:cNvPr>
              <p:cNvCxnSpPr>
                <a:cxnSpLocks/>
              </p:cNvCxnSpPr>
              <p:nvPr userDrawn="1"/>
            </p:nvCxnSpPr>
            <p:spPr bwMode="auto">
              <a:xfrm rot="5400000" flipH="1">
                <a:off x="5158111"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5D9FE049-1B45-3246-8892-7D80CA2F07B7}"/>
                  </a:ext>
                  <a:ext uri="{C183D7F6-B498-43B3-948B-1728B52AA6E4}">
                    <adec:decorative xmlns:adec="http://schemas.microsoft.com/office/drawing/2017/decorative" val="1"/>
                  </a:ext>
                </a:extLst>
              </p:cNvPr>
              <p:cNvCxnSpPr>
                <a:cxnSpLocks/>
              </p:cNvCxnSpPr>
              <p:nvPr userDrawn="1"/>
            </p:nvCxnSpPr>
            <p:spPr bwMode="auto">
              <a:xfrm rot="5400000" flipH="1">
                <a:off x="663448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DA39A525-28F5-4A40-9B61-8EB74D04CA39}"/>
                  </a:ext>
                  <a:ext uri="{C183D7F6-B498-43B3-948B-1728B52AA6E4}">
                    <adec:decorative xmlns:adec="http://schemas.microsoft.com/office/drawing/2017/decorative" val="1"/>
                  </a:ext>
                </a:extLst>
              </p:cNvPr>
              <p:cNvCxnSpPr>
                <a:cxnSpLocks/>
              </p:cNvCxnSpPr>
              <p:nvPr userDrawn="1"/>
            </p:nvCxnSpPr>
            <p:spPr bwMode="auto">
              <a:xfrm rot="5400000" flipH="1">
                <a:off x="686308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D96D65F7-955D-1746-BDD3-B23387C7A5C4}"/>
                  </a:ext>
                  <a:ext uri="{C183D7F6-B498-43B3-948B-1728B52AA6E4}">
                    <adec:decorative xmlns:adec="http://schemas.microsoft.com/office/drawing/2017/decorative" val="1"/>
                  </a:ext>
                </a:extLst>
              </p:cNvPr>
              <p:cNvCxnSpPr>
                <a:cxnSpLocks/>
              </p:cNvCxnSpPr>
              <p:nvPr userDrawn="1"/>
            </p:nvCxnSpPr>
            <p:spPr bwMode="auto">
              <a:xfrm rot="5400000" flipH="1">
                <a:off x="538988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368B9D3E-7FEE-314A-9615-6EAD0D9D06A2}"/>
                  </a:ext>
                  <a:ext uri="{C183D7F6-B498-43B3-948B-1728B52AA6E4}">
                    <adec:decorative xmlns:adec="http://schemas.microsoft.com/office/drawing/2017/decorative" val="1"/>
                  </a:ext>
                </a:extLst>
              </p:cNvPr>
              <p:cNvCxnSpPr>
                <a:cxnSpLocks/>
              </p:cNvCxnSpPr>
              <p:nvPr userDrawn="1"/>
            </p:nvCxnSpPr>
            <p:spPr bwMode="auto">
              <a:xfrm rot="5400000" flipH="1">
                <a:off x="589788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CBF4A1E0-FAFC-4D47-B0B0-CC889A9C8076}"/>
                  </a:ext>
                  <a:ext uri="{C183D7F6-B498-43B3-948B-1728B52AA6E4}">
                    <adec:decorative xmlns:adec="http://schemas.microsoft.com/office/drawing/2017/decorative" val="1"/>
                  </a:ext>
                </a:extLst>
              </p:cNvPr>
              <p:cNvCxnSpPr>
                <a:cxnSpLocks/>
              </p:cNvCxnSpPr>
              <p:nvPr userDrawn="1"/>
            </p:nvCxnSpPr>
            <p:spPr bwMode="auto">
              <a:xfrm rot="5400000" flipH="1">
                <a:off x="6129661"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BC41A583-A668-FA4A-AF9B-938D325F7630}"/>
                  </a:ext>
                  <a:ext uri="{C183D7F6-B498-43B3-948B-1728B52AA6E4}">
                    <adec:decorative xmlns:adec="http://schemas.microsoft.com/office/drawing/2017/decorative" val="1"/>
                  </a:ext>
                </a:extLst>
              </p:cNvPr>
              <p:cNvCxnSpPr>
                <a:cxnSpLocks/>
              </p:cNvCxnSpPr>
              <p:nvPr userDrawn="1"/>
            </p:nvCxnSpPr>
            <p:spPr bwMode="auto">
              <a:xfrm rot="5400000" flipH="1">
                <a:off x="737743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6F11F87C-BFBC-6A4F-9E73-3E7D80C7E7D8}"/>
                  </a:ext>
                  <a:ext uri="{C183D7F6-B498-43B3-948B-1728B52AA6E4}">
                    <adec:decorative xmlns:adec="http://schemas.microsoft.com/office/drawing/2017/decorative" val="1"/>
                  </a:ext>
                </a:extLst>
              </p:cNvPr>
              <p:cNvCxnSpPr>
                <a:cxnSpLocks/>
              </p:cNvCxnSpPr>
              <p:nvPr userDrawn="1"/>
            </p:nvCxnSpPr>
            <p:spPr bwMode="auto">
              <a:xfrm rot="5400000" flipH="1">
                <a:off x="7609211"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4FC93E00-3FB6-EA47-AAFF-FB69939BE75C}"/>
                  </a:ext>
                  <a:ext uri="{C183D7F6-B498-43B3-948B-1728B52AA6E4}">
                    <adec:decorative xmlns:adec="http://schemas.microsoft.com/office/drawing/2017/decorative" val="1"/>
                  </a:ext>
                </a:extLst>
              </p:cNvPr>
              <p:cNvCxnSpPr>
                <a:cxnSpLocks/>
              </p:cNvCxnSpPr>
              <p:nvPr userDrawn="1"/>
            </p:nvCxnSpPr>
            <p:spPr bwMode="auto">
              <a:xfrm rot="5400000" flipH="1">
                <a:off x="81203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DA375ADC-C013-6B49-9A94-638A79F33FDD}"/>
                  </a:ext>
                  <a:ext uri="{C183D7F6-B498-43B3-948B-1728B52AA6E4}">
                    <adec:decorative xmlns:adec="http://schemas.microsoft.com/office/drawing/2017/decorative" val="1"/>
                  </a:ext>
                </a:extLst>
              </p:cNvPr>
              <p:cNvCxnSpPr>
                <a:cxnSpLocks/>
              </p:cNvCxnSpPr>
              <p:nvPr userDrawn="1"/>
            </p:nvCxnSpPr>
            <p:spPr bwMode="auto">
              <a:xfrm rot="5400000" flipH="1">
                <a:off x="834580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22A65C62-92A2-124D-B58B-3A1F09240CE0}"/>
                </a:ext>
              </a:extLst>
            </p:cNvPr>
            <p:cNvGrpSpPr/>
            <p:nvPr userDrawn="1"/>
          </p:nvGrpSpPr>
          <p:grpSpPr>
            <a:xfrm>
              <a:off x="-103380" y="228219"/>
              <a:ext cx="91440" cy="4683506"/>
              <a:chOff x="-109730" y="228219"/>
              <a:chExt cx="91440" cy="4683506"/>
            </a:xfrm>
          </p:grpSpPr>
          <p:cxnSp>
            <p:nvCxnSpPr>
              <p:cNvPr id="49" name="Straight Connector 48">
                <a:extLst>
                  <a:ext uri="{FF2B5EF4-FFF2-40B4-BE49-F238E27FC236}">
                    <a16:creationId xmlns:a16="http://schemas.microsoft.com/office/drawing/2014/main" id="{EE552E3F-FD9F-084E-82A2-CF8CE2F0B672}"/>
                  </a:ext>
                  <a:ext uri="{C183D7F6-B498-43B3-948B-1728B52AA6E4}">
                    <adec:decorative xmlns:adec="http://schemas.microsoft.com/office/drawing/2017/decorative" val="1"/>
                  </a:ext>
                </a:extLst>
              </p:cNvPr>
              <p:cNvCxnSpPr>
                <a:cxnSpLocks/>
              </p:cNvCxnSpPr>
              <p:nvPr userDrawn="1"/>
            </p:nvCxnSpPr>
            <p:spPr bwMode="auto">
              <a:xfrm flipH="1">
                <a:off x="-109730" y="1104900"/>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FC6077E3-7B6D-C24C-BA25-73922BA5D782}"/>
                  </a:ext>
                  <a:ext uri="{C183D7F6-B498-43B3-948B-1728B52AA6E4}">
                    <adec:decorative xmlns:adec="http://schemas.microsoft.com/office/drawing/2017/decorative" val="1"/>
                  </a:ext>
                </a:extLst>
              </p:cNvPr>
              <p:cNvCxnSpPr>
                <a:cxnSpLocks/>
              </p:cNvCxnSpPr>
              <p:nvPr userDrawn="1"/>
            </p:nvCxnSpPr>
            <p:spPr bwMode="auto">
              <a:xfrm flipH="1">
                <a:off x="-109730" y="122872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9F9E48F7-11B5-2242-B1BB-CE87F7897529}"/>
                  </a:ext>
                  <a:ext uri="{C183D7F6-B498-43B3-948B-1728B52AA6E4}">
                    <adec:decorative xmlns:adec="http://schemas.microsoft.com/office/drawing/2017/decorative" val="1"/>
                  </a:ext>
                </a:extLst>
              </p:cNvPr>
              <p:cNvCxnSpPr>
                <a:cxnSpLocks/>
              </p:cNvCxnSpPr>
              <p:nvPr userDrawn="1"/>
            </p:nvCxnSpPr>
            <p:spPr bwMode="auto">
              <a:xfrm flipH="1">
                <a:off x="-109730" y="1471420"/>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C3487028-DCFA-0C4D-8481-30AC8590E9FA}"/>
                  </a:ext>
                  <a:ext uri="{C183D7F6-B498-43B3-948B-1728B52AA6E4}">
                    <adec:decorative xmlns:adec="http://schemas.microsoft.com/office/drawing/2017/decorative" val="1"/>
                  </a:ext>
                </a:extLst>
              </p:cNvPr>
              <p:cNvCxnSpPr>
                <a:cxnSpLocks/>
              </p:cNvCxnSpPr>
              <p:nvPr userDrawn="1"/>
            </p:nvCxnSpPr>
            <p:spPr bwMode="auto">
              <a:xfrm flipH="1">
                <a:off x="-109730" y="2570990"/>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14332C65-C8DA-3A4B-AC1C-A170AE3C4327}"/>
                  </a:ext>
                  <a:ext uri="{C183D7F6-B498-43B3-948B-1728B52AA6E4}">
                    <adec:decorative xmlns:adec="http://schemas.microsoft.com/office/drawing/2017/decorative" val="1"/>
                  </a:ext>
                </a:extLst>
              </p:cNvPr>
              <p:cNvCxnSpPr>
                <a:cxnSpLocks/>
              </p:cNvCxnSpPr>
              <p:nvPr userDrawn="1"/>
            </p:nvCxnSpPr>
            <p:spPr bwMode="auto">
              <a:xfrm flipH="1">
                <a:off x="-109730" y="2449697"/>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5053C206-B0B7-ED42-A216-6D57832F8BCD}"/>
                  </a:ext>
                  <a:ext uri="{C183D7F6-B498-43B3-948B-1728B52AA6E4}">
                    <adec:decorative xmlns:adec="http://schemas.microsoft.com/office/drawing/2017/decorative" val="1"/>
                  </a:ext>
                </a:extLst>
              </p:cNvPr>
              <p:cNvCxnSpPr>
                <a:cxnSpLocks/>
              </p:cNvCxnSpPr>
              <p:nvPr userDrawn="1"/>
            </p:nvCxnSpPr>
            <p:spPr bwMode="auto">
              <a:xfrm flipH="1">
                <a:off x="-109730" y="3675249"/>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CB2FBD33-E3DA-4244-9626-8B78E11D2CE6}"/>
                  </a:ext>
                  <a:ext uri="{C183D7F6-B498-43B3-948B-1728B52AA6E4}">
                    <adec:decorative xmlns:adec="http://schemas.microsoft.com/office/drawing/2017/decorative" val="1"/>
                  </a:ext>
                </a:extLst>
              </p:cNvPr>
              <p:cNvCxnSpPr>
                <a:cxnSpLocks/>
              </p:cNvCxnSpPr>
              <p:nvPr userDrawn="1"/>
            </p:nvCxnSpPr>
            <p:spPr bwMode="auto">
              <a:xfrm flipH="1">
                <a:off x="-109730" y="228219"/>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8A61EE10-8139-B843-8D98-A41510C7B907}"/>
                  </a:ext>
                  <a:ext uri="{C183D7F6-B498-43B3-948B-1728B52AA6E4}">
                    <adec:decorative xmlns:adec="http://schemas.microsoft.com/office/drawing/2017/decorative" val="1"/>
                  </a:ext>
                </a:extLst>
              </p:cNvPr>
              <p:cNvCxnSpPr>
                <a:cxnSpLocks/>
              </p:cNvCxnSpPr>
              <p:nvPr userDrawn="1"/>
            </p:nvCxnSpPr>
            <p:spPr bwMode="auto">
              <a:xfrm flipH="1">
                <a:off x="-109730" y="491172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05137D20-1747-1249-A11D-74E7E4F67C32}"/>
                  </a:ext>
                  <a:ext uri="{C183D7F6-B498-43B3-948B-1728B52AA6E4}">
                    <adec:decorative xmlns:adec="http://schemas.microsoft.com/office/drawing/2017/decorative" val="1"/>
                  </a:ext>
                </a:extLst>
              </p:cNvPr>
              <p:cNvCxnSpPr>
                <a:cxnSpLocks/>
              </p:cNvCxnSpPr>
              <p:nvPr userDrawn="1"/>
            </p:nvCxnSpPr>
            <p:spPr bwMode="auto">
              <a:xfrm flipH="1">
                <a:off x="-109730" y="2690622"/>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0B43C327-25B5-184A-BBF1-1A7DB01E5D45}"/>
                  </a:ext>
                  <a:ext uri="{C183D7F6-B498-43B3-948B-1728B52AA6E4}">
                    <adec:decorative xmlns:adec="http://schemas.microsoft.com/office/drawing/2017/decorative" val="1"/>
                  </a:ext>
                </a:extLst>
              </p:cNvPr>
              <p:cNvCxnSpPr>
                <a:cxnSpLocks/>
              </p:cNvCxnSpPr>
              <p:nvPr userDrawn="1"/>
            </p:nvCxnSpPr>
            <p:spPr bwMode="auto">
              <a:xfrm flipH="1">
                <a:off x="-109730" y="3913374"/>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85EEC6A1-E673-314C-B228-FFCE276770C3}"/>
                </a:ext>
              </a:extLst>
            </p:cNvPr>
            <p:cNvGrpSpPr/>
            <p:nvPr userDrawn="1"/>
          </p:nvGrpSpPr>
          <p:grpSpPr>
            <a:xfrm>
              <a:off x="228600" y="5155248"/>
              <a:ext cx="8683557" cy="91440"/>
              <a:chOff x="228600" y="-107315"/>
              <a:chExt cx="8683557" cy="91440"/>
            </a:xfrm>
          </p:grpSpPr>
          <p:cxnSp>
            <p:nvCxnSpPr>
              <p:cNvPr id="24" name="Straight Connector 23">
                <a:extLst>
                  <a:ext uri="{FF2B5EF4-FFF2-40B4-BE49-F238E27FC236}">
                    <a16:creationId xmlns:a16="http://schemas.microsoft.com/office/drawing/2014/main" id="{7FB73BFD-5D32-7043-A965-ED359941452A}"/>
                  </a:ext>
                  <a:ext uri="{C183D7F6-B498-43B3-948B-1728B52AA6E4}">
                    <adec:decorative xmlns:adec="http://schemas.microsoft.com/office/drawing/2017/decorative" val="1"/>
                  </a:ext>
                </a:extLst>
              </p:cNvPr>
              <p:cNvCxnSpPr>
                <a:cxnSpLocks/>
              </p:cNvCxnSpPr>
              <p:nvPr userDrawn="1"/>
            </p:nvCxnSpPr>
            <p:spPr bwMode="auto">
              <a:xfrm rot="5400000" flipH="1">
                <a:off x="1828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47F32FC0-26F7-7949-BE99-1644F778430D}"/>
                  </a:ext>
                  <a:ext uri="{C183D7F6-B498-43B3-948B-1728B52AA6E4}">
                    <adec:decorative xmlns:adec="http://schemas.microsoft.com/office/drawing/2017/decorative" val="1"/>
                  </a:ext>
                </a:extLst>
              </p:cNvPr>
              <p:cNvCxnSpPr>
                <a:cxnSpLocks/>
              </p:cNvCxnSpPr>
              <p:nvPr userDrawn="1"/>
            </p:nvCxnSpPr>
            <p:spPr bwMode="auto">
              <a:xfrm rot="5400000" flipH="1">
                <a:off x="7067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B7F5722-5CE5-7643-B9DB-F171E6859DAC}"/>
                  </a:ext>
                  <a:ext uri="{C183D7F6-B498-43B3-948B-1728B52AA6E4}">
                    <adec:decorative xmlns:adec="http://schemas.microsoft.com/office/drawing/2017/decorative" val="1"/>
                  </a:ext>
                </a:extLst>
              </p:cNvPr>
              <p:cNvCxnSpPr>
                <a:cxnSpLocks/>
              </p:cNvCxnSpPr>
              <p:nvPr userDrawn="1"/>
            </p:nvCxnSpPr>
            <p:spPr bwMode="auto">
              <a:xfrm rot="5400000" flipH="1">
                <a:off x="218630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7495AD7C-6EAE-314C-80B8-11EF55BB6498}"/>
                  </a:ext>
                  <a:ext uri="{C183D7F6-B498-43B3-948B-1728B52AA6E4}">
                    <adec:decorative xmlns:adec="http://schemas.microsoft.com/office/drawing/2017/decorative" val="1"/>
                  </a:ext>
                </a:extLst>
              </p:cNvPr>
              <p:cNvCxnSpPr>
                <a:cxnSpLocks/>
              </p:cNvCxnSpPr>
              <p:nvPr userDrawn="1"/>
            </p:nvCxnSpPr>
            <p:spPr bwMode="auto">
              <a:xfrm rot="5400000" flipH="1">
                <a:off x="24180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CF22876B-E774-2943-A98F-B147801E91F3}"/>
                  </a:ext>
                  <a:ext uri="{C183D7F6-B498-43B3-948B-1728B52AA6E4}">
                    <adec:decorative xmlns:adec="http://schemas.microsoft.com/office/drawing/2017/decorative" val="1"/>
                  </a:ext>
                </a:extLst>
              </p:cNvPr>
              <p:cNvCxnSpPr>
                <a:cxnSpLocks/>
              </p:cNvCxnSpPr>
              <p:nvPr userDrawn="1"/>
            </p:nvCxnSpPr>
            <p:spPr bwMode="auto">
              <a:xfrm rot="5400000" flipH="1">
                <a:off x="44119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5BD9B1DB-6277-E14F-B485-ED358F4DEDA0}"/>
                  </a:ext>
                  <a:ext uri="{C183D7F6-B498-43B3-948B-1728B52AA6E4}">
                    <adec:decorative xmlns:adec="http://schemas.microsoft.com/office/drawing/2017/decorative" val="1"/>
                  </a:ext>
                </a:extLst>
              </p:cNvPr>
              <p:cNvCxnSpPr>
                <a:cxnSpLocks/>
              </p:cNvCxnSpPr>
              <p:nvPr userDrawn="1"/>
            </p:nvCxnSpPr>
            <p:spPr bwMode="auto">
              <a:xfrm rot="5400000" flipH="1">
                <a:off x="45262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2A1D47C-94D4-994E-8DC0-F0F2033CE57C}"/>
                  </a:ext>
                  <a:ext uri="{C183D7F6-B498-43B3-948B-1728B52AA6E4}">
                    <adec:decorative xmlns:adec="http://schemas.microsoft.com/office/drawing/2017/decorative" val="1"/>
                  </a:ext>
                </a:extLst>
              </p:cNvPr>
              <p:cNvCxnSpPr>
                <a:cxnSpLocks/>
              </p:cNvCxnSpPr>
              <p:nvPr userDrawn="1"/>
            </p:nvCxnSpPr>
            <p:spPr bwMode="auto">
              <a:xfrm rot="5400000" flipH="1">
                <a:off x="46405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5C5485BE-3D9E-344F-9E67-6B7439098551}"/>
                  </a:ext>
                  <a:ext uri="{C183D7F6-B498-43B3-948B-1728B52AA6E4}">
                    <adec:decorative xmlns:adec="http://schemas.microsoft.com/office/drawing/2017/decorative" val="1"/>
                  </a:ext>
                </a:extLst>
              </p:cNvPr>
              <p:cNvCxnSpPr>
                <a:cxnSpLocks/>
              </p:cNvCxnSpPr>
              <p:nvPr userDrawn="1"/>
            </p:nvCxnSpPr>
            <p:spPr bwMode="auto">
              <a:xfrm rot="5400000" flipH="1">
                <a:off x="8866437"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163A33C-08B0-D749-832A-9238A5E63FC9}"/>
                  </a:ext>
                  <a:ext uri="{C183D7F6-B498-43B3-948B-1728B52AA6E4}">
                    <adec:decorative xmlns:adec="http://schemas.microsoft.com/office/drawing/2017/decorative" val="1"/>
                  </a:ext>
                </a:extLst>
              </p:cNvPr>
              <p:cNvCxnSpPr>
                <a:cxnSpLocks/>
              </p:cNvCxnSpPr>
              <p:nvPr userDrawn="1"/>
            </p:nvCxnSpPr>
            <p:spPr bwMode="auto">
              <a:xfrm rot="5400000" flipH="1">
                <a:off x="9321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4D5A8598-665E-EA4D-AD8A-FF49C50360B0}"/>
                  </a:ext>
                  <a:ext uri="{C183D7F6-B498-43B3-948B-1728B52AA6E4}">
                    <adec:decorative xmlns:adec="http://schemas.microsoft.com/office/drawing/2017/decorative" val="1"/>
                  </a:ext>
                </a:extLst>
              </p:cNvPr>
              <p:cNvCxnSpPr>
                <a:cxnSpLocks/>
              </p:cNvCxnSpPr>
              <p:nvPr userDrawn="1"/>
            </p:nvCxnSpPr>
            <p:spPr bwMode="auto">
              <a:xfrm rot="5400000" flipH="1">
                <a:off x="144653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6A3967E4-EF7B-5043-8ED5-29E80F0AEC3F}"/>
                  </a:ext>
                  <a:ext uri="{C183D7F6-B498-43B3-948B-1728B52AA6E4}">
                    <adec:decorative xmlns:adec="http://schemas.microsoft.com/office/drawing/2017/decorative" val="1"/>
                  </a:ext>
                </a:extLst>
              </p:cNvPr>
              <p:cNvCxnSpPr>
                <a:cxnSpLocks/>
              </p:cNvCxnSpPr>
              <p:nvPr userDrawn="1"/>
            </p:nvCxnSpPr>
            <p:spPr bwMode="auto">
              <a:xfrm rot="5400000" flipH="1">
                <a:off x="16719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A400B9C-C4B9-E643-91D5-FBB8C4AEEB61}"/>
                  </a:ext>
                  <a:ext uri="{C183D7F6-B498-43B3-948B-1728B52AA6E4}">
                    <adec:decorative xmlns:adec="http://schemas.microsoft.com/office/drawing/2017/decorative" val="1"/>
                  </a:ext>
                </a:extLst>
              </p:cNvPr>
              <p:cNvCxnSpPr>
                <a:cxnSpLocks/>
              </p:cNvCxnSpPr>
              <p:nvPr userDrawn="1"/>
            </p:nvCxnSpPr>
            <p:spPr bwMode="auto">
              <a:xfrm rot="5400000" flipH="1">
                <a:off x="366903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45C66EF-115D-7E46-8C90-F8BC7A98A6D9}"/>
                  </a:ext>
                  <a:ext uri="{C183D7F6-B498-43B3-948B-1728B52AA6E4}">
                    <adec:decorative xmlns:adec="http://schemas.microsoft.com/office/drawing/2017/decorative" val="1"/>
                  </a:ext>
                </a:extLst>
              </p:cNvPr>
              <p:cNvCxnSpPr>
                <a:cxnSpLocks/>
              </p:cNvCxnSpPr>
              <p:nvPr userDrawn="1"/>
            </p:nvCxnSpPr>
            <p:spPr bwMode="auto">
              <a:xfrm rot="5400000" flipH="1">
                <a:off x="38944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34D5FE62-905E-ED43-B9E4-63CEBC643C72}"/>
                  </a:ext>
                  <a:ext uri="{C183D7F6-B498-43B3-948B-1728B52AA6E4}">
                    <adec:decorative xmlns:adec="http://schemas.microsoft.com/office/drawing/2017/decorative" val="1"/>
                  </a:ext>
                </a:extLst>
              </p:cNvPr>
              <p:cNvCxnSpPr>
                <a:cxnSpLocks/>
              </p:cNvCxnSpPr>
              <p:nvPr userDrawn="1"/>
            </p:nvCxnSpPr>
            <p:spPr bwMode="auto">
              <a:xfrm rot="5400000" flipH="1">
                <a:off x="29292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4BC9F5C8-6D49-D241-814C-1B7F3E5912ED}"/>
                  </a:ext>
                  <a:ext uri="{C183D7F6-B498-43B3-948B-1728B52AA6E4}">
                    <adec:decorative xmlns:adec="http://schemas.microsoft.com/office/drawing/2017/decorative" val="1"/>
                  </a:ext>
                </a:extLst>
              </p:cNvPr>
              <p:cNvCxnSpPr>
                <a:cxnSpLocks/>
              </p:cNvCxnSpPr>
              <p:nvPr userDrawn="1"/>
            </p:nvCxnSpPr>
            <p:spPr bwMode="auto">
              <a:xfrm rot="5400000" flipH="1">
                <a:off x="31578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ECF1D491-50D7-1749-A19B-9DB1A6839F06}"/>
                  </a:ext>
                  <a:ext uri="{C183D7F6-B498-43B3-948B-1728B52AA6E4}">
                    <adec:decorative xmlns:adec="http://schemas.microsoft.com/office/drawing/2017/decorative" val="1"/>
                  </a:ext>
                </a:extLst>
              </p:cNvPr>
              <p:cNvCxnSpPr>
                <a:cxnSpLocks/>
              </p:cNvCxnSpPr>
              <p:nvPr userDrawn="1"/>
            </p:nvCxnSpPr>
            <p:spPr bwMode="auto">
              <a:xfrm rot="5400000" flipH="1">
                <a:off x="5158111"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A01C01E2-FF3D-5945-A196-5DC09A7CF330}"/>
                  </a:ext>
                  <a:ext uri="{C183D7F6-B498-43B3-948B-1728B52AA6E4}">
                    <adec:decorative xmlns:adec="http://schemas.microsoft.com/office/drawing/2017/decorative" val="1"/>
                  </a:ext>
                </a:extLst>
              </p:cNvPr>
              <p:cNvCxnSpPr>
                <a:cxnSpLocks/>
              </p:cNvCxnSpPr>
              <p:nvPr userDrawn="1"/>
            </p:nvCxnSpPr>
            <p:spPr bwMode="auto">
              <a:xfrm rot="5400000" flipH="1">
                <a:off x="663448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30FADCB0-B921-504D-A631-3B798D84A511}"/>
                  </a:ext>
                  <a:ext uri="{C183D7F6-B498-43B3-948B-1728B52AA6E4}">
                    <adec:decorative xmlns:adec="http://schemas.microsoft.com/office/drawing/2017/decorative" val="1"/>
                  </a:ext>
                </a:extLst>
              </p:cNvPr>
              <p:cNvCxnSpPr>
                <a:cxnSpLocks/>
              </p:cNvCxnSpPr>
              <p:nvPr userDrawn="1"/>
            </p:nvCxnSpPr>
            <p:spPr bwMode="auto">
              <a:xfrm rot="5400000" flipH="1">
                <a:off x="686308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1C9D9B86-7C6C-AC43-B63C-5F7F0F416263}"/>
                  </a:ext>
                  <a:ext uri="{C183D7F6-B498-43B3-948B-1728B52AA6E4}">
                    <adec:decorative xmlns:adec="http://schemas.microsoft.com/office/drawing/2017/decorative" val="1"/>
                  </a:ext>
                </a:extLst>
              </p:cNvPr>
              <p:cNvCxnSpPr>
                <a:cxnSpLocks/>
              </p:cNvCxnSpPr>
              <p:nvPr userDrawn="1"/>
            </p:nvCxnSpPr>
            <p:spPr bwMode="auto">
              <a:xfrm rot="5400000" flipH="1">
                <a:off x="538988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050747E1-C8D1-3141-9595-233A2DA75B6C}"/>
                  </a:ext>
                  <a:ext uri="{C183D7F6-B498-43B3-948B-1728B52AA6E4}">
                    <adec:decorative xmlns:adec="http://schemas.microsoft.com/office/drawing/2017/decorative" val="1"/>
                  </a:ext>
                </a:extLst>
              </p:cNvPr>
              <p:cNvCxnSpPr>
                <a:cxnSpLocks/>
              </p:cNvCxnSpPr>
              <p:nvPr userDrawn="1"/>
            </p:nvCxnSpPr>
            <p:spPr bwMode="auto">
              <a:xfrm rot="5400000" flipH="1">
                <a:off x="589788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16AE5518-7149-AD42-AC82-4986412C9766}"/>
                  </a:ext>
                  <a:ext uri="{C183D7F6-B498-43B3-948B-1728B52AA6E4}">
                    <adec:decorative xmlns:adec="http://schemas.microsoft.com/office/drawing/2017/decorative" val="1"/>
                  </a:ext>
                </a:extLst>
              </p:cNvPr>
              <p:cNvCxnSpPr>
                <a:cxnSpLocks/>
              </p:cNvCxnSpPr>
              <p:nvPr userDrawn="1"/>
            </p:nvCxnSpPr>
            <p:spPr bwMode="auto">
              <a:xfrm rot="5400000" flipH="1">
                <a:off x="6129661"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2A0B7E3E-F64C-CD49-AE02-AFAD135D7E56}"/>
                  </a:ext>
                  <a:ext uri="{C183D7F6-B498-43B3-948B-1728B52AA6E4}">
                    <adec:decorative xmlns:adec="http://schemas.microsoft.com/office/drawing/2017/decorative" val="1"/>
                  </a:ext>
                </a:extLst>
              </p:cNvPr>
              <p:cNvCxnSpPr>
                <a:cxnSpLocks/>
              </p:cNvCxnSpPr>
              <p:nvPr userDrawn="1"/>
            </p:nvCxnSpPr>
            <p:spPr bwMode="auto">
              <a:xfrm rot="5400000" flipH="1">
                <a:off x="737743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1C68299A-FEDB-E147-B62C-169781BAC196}"/>
                  </a:ext>
                  <a:ext uri="{C183D7F6-B498-43B3-948B-1728B52AA6E4}">
                    <adec:decorative xmlns:adec="http://schemas.microsoft.com/office/drawing/2017/decorative" val="1"/>
                  </a:ext>
                </a:extLst>
              </p:cNvPr>
              <p:cNvCxnSpPr>
                <a:cxnSpLocks/>
              </p:cNvCxnSpPr>
              <p:nvPr userDrawn="1"/>
            </p:nvCxnSpPr>
            <p:spPr bwMode="auto">
              <a:xfrm rot="5400000" flipH="1">
                <a:off x="7609211"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1FC671BC-43EB-214D-A429-CCAB1B68C0EC}"/>
                  </a:ext>
                  <a:ext uri="{C183D7F6-B498-43B3-948B-1728B52AA6E4}">
                    <adec:decorative xmlns:adec="http://schemas.microsoft.com/office/drawing/2017/decorative" val="1"/>
                  </a:ext>
                </a:extLst>
              </p:cNvPr>
              <p:cNvCxnSpPr>
                <a:cxnSpLocks/>
              </p:cNvCxnSpPr>
              <p:nvPr userDrawn="1"/>
            </p:nvCxnSpPr>
            <p:spPr bwMode="auto">
              <a:xfrm rot="5400000" flipH="1">
                <a:off x="81203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4EC0699E-8255-D147-8F02-AC0B28E09A46}"/>
                  </a:ext>
                  <a:ext uri="{C183D7F6-B498-43B3-948B-1728B52AA6E4}">
                    <adec:decorative xmlns:adec="http://schemas.microsoft.com/office/drawing/2017/decorative" val="1"/>
                  </a:ext>
                </a:extLst>
              </p:cNvPr>
              <p:cNvCxnSpPr>
                <a:cxnSpLocks/>
              </p:cNvCxnSpPr>
              <p:nvPr userDrawn="1"/>
            </p:nvCxnSpPr>
            <p:spPr bwMode="auto">
              <a:xfrm rot="5400000" flipH="1">
                <a:off x="834580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96ABDAB5-8267-7044-A06E-362A6AB9A645}"/>
                </a:ext>
              </a:extLst>
            </p:cNvPr>
            <p:cNvGrpSpPr/>
            <p:nvPr userDrawn="1"/>
          </p:nvGrpSpPr>
          <p:grpSpPr>
            <a:xfrm>
              <a:off x="9153525" y="228219"/>
              <a:ext cx="91440" cy="4683506"/>
              <a:chOff x="-109730" y="228219"/>
              <a:chExt cx="91440" cy="4683506"/>
            </a:xfrm>
          </p:grpSpPr>
          <p:cxnSp>
            <p:nvCxnSpPr>
              <p:cNvPr id="14" name="Straight Connector 13">
                <a:extLst>
                  <a:ext uri="{FF2B5EF4-FFF2-40B4-BE49-F238E27FC236}">
                    <a16:creationId xmlns:a16="http://schemas.microsoft.com/office/drawing/2014/main" id="{3C10EFB5-8B32-8E41-BFFD-28BC4E973899}"/>
                  </a:ext>
                  <a:ext uri="{C183D7F6-B498-43B3-948B-1728B52AA6E4}">
                    <adec:decorative xmlns:adec="http://schemas.microsoft.com/office/drawing/2017/decorative" val="1"/>
                  </a:ext>
                </a:extLst>
              </p:cNvPr>
              <p:cNvCxnSpPr>
                <a:cxnSpLocks/>
              </p:cNvCxnSpPr>
              <p:nvPr userDrawn="1"/>
            </p:nvCxnSpPr>
            <p:spPr bwMode="auto">
              <a:xfrm flipH="1">
                <a:off x="-109730" y="1104900"/>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A1E8D3C4-1C18-BB4E-8F86-08ED16488246}"/>
                  </a:ext>
                  <a:ext uri="{C183D7F6-B498-43B3-948B-1728B52AA6E4}">
                    <adec:decorative xmlns:adec="http://schemas.microsoft.com/office/drawing/2017/decorative" val="1"/>
                  </a:ext>
                </a:extLst>
              </p:cNvPr>
              <p:cNvCxnSpPr>
                <a:cxnSpLocks/>
              </p:cNvCxnSpPr>
              <p:nvPr userDrawn="1"/>
            </p:nvCxnSpPr>
            <p:spPr bwMode="auto">
              <a:xfrm flipH="1">
                <a:off x="-109730" y="122872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0EB7AD0-1A2D-9F41-BE46-79EA0632AA2F}"/>
                  </a:ext>
                  <a:ext uri="{C183D7F6-B498-43B3-948B-1728B52AA6E4}">
                    <adec:decorative xmlns:adec="http://schemas.microsoft.com/office/drawing/2017/decorative" val="1"/>
                  </a:ext>
                </a:extLst>
              </p:cNvPr>
              <p:cNvCxnSpPr>
                <a:cxnSpLocks/>
              </p:cNvCxnSpPr>
              <p:nvPr userDrawn="1"/>
            </p:nvCxnSpPr>
            <p:spPr bwMode="auto">
              <a:xfrm flipH="1">
                <a:off x="-109730" y="1471420"/>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C45FDEC-CEA9-A14D-B744-9A256BF15C9C}"/>
                  </a:ext>
                  <a:ext uri="{C183D7F6-B498-43B3-948B-1728B52AA6E4}">
                    <adec:decorative xmlns:adec="http://schemas.microsoft.com/office/drawing/2017/decorative" val="1"/>
                  </a:ext>
                </a:extLst>
              </p:cNvPr>
              <p:cNvCxnSpPr>
                <a:cxnSpLocks/>
              </p:cNvCxnSpPr>
              <p:nvPr userDrawn="1"/>
            </p:nvCxnSpPr>
            <p:spPr bwMode="auto">
              <a:xfrm flipH="1">
                <a:off x="-109730" y="2570990"/>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8F527BFA-0B20-DD41-90FA-F16E4C0CE3BF}"/>
                  </a:ext>
                  <a:ext uri="{C183D7F6-B498-43B3-948B-1728B52AA6E4}">
                    <adec:decorative xmlns:adec="http://schemas.microsoft.com/office/drawing/2017/decorative" val="1"/>
                  </a:ext>
                </a:extLst>
              </p:cNvPr>
              <p:cNvCxnSpPr>
                <a:cxnSpLocks/>
              </p:cNvCxnSpPr>
              <p:nvPr userDrawn="1"/>
            </p:nvCxnSpPr>
            <p:spPr bwMode="auto">
              <a:xfrm flipH="1">
                <a:off x="-109730" y="2449697"/>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FFEF143E-3BE6-6E46-810C-AA5B6DA66D85}"/>
                  </a:ext>
                  <a:ext uri="{C183D7F6-B498-43B3-948B-1728B52AA6E4}">
                    <adec:decorative xmlns:adec="http://schemas.microsoft.com/office/drawing/2017/decorative" val="1"/>
                  </a:ext>
                </a:extLst>
              </p:cNvPr>
              <p:cNvCxnSpPr>
                <a:cxnSpLocks/>
              </p:cNvCxnSpPr>
              <p:nvPr userDrawn="1"/>
            </p:nvCxnSpPr>
            <p:spPr bwMode="auto">
              <a:xfrm flipH="1">
                <a:off x="-109730" y="3675249"/>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E6265B7F-F216-B14F-A4C9-28475F67A481}"/>
                  </a:ext>
                  <a:ext uri="{C183D7F6-B498-43B3-948B-1728B52AA6E4}">
                    <adec:decorative xmlns:adec="http://schemas.microsoft.com/office/drawing/2017/decorative" val="1"/>
                  </a:ext>
                </a:extLst>
              </p:cNvPr>
              <p:cNvCxnSpPr>
                <a:cxnSpLocks/>
              </p:cNvCxnSpPr>
              <p:nvPr userDrawn="1"/>
            </p:nvCxnSpPr>
            <p:spPr bwMode="auto">
              <a:xfrm flipH="1">
                <a:off x="-109730" y="228219"/>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1A66E4DE-DE24-384E-AF1D-0318A984E8E7}"/>
                  </a:ext>
                  <a:ext uri="{C183D7F6-B498-43B3-948B-1728B52AA6E4}">
                    <adec:decorative xmlns:adec="http://schemas.microsoft.com/office/drawing/2017/decorative" val="1"/>
                  </a:ext>
                </a:extLst>
              </p:cNvPr>
              <p:cNvCxnSpPr>
                <a:cxnSpLocks/>
              </p:cNvCxnSpPr>
              <p:nvPr userDrawn="1"/>
            </p:nvCxnSpPr>
            <p:spPr bwMode="auto">
              <a:xfrm flipH="1">
                <a:off x="-109730" y="491172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2B373EAF-C8AB-2E47-B549-5697649983CD}"/>
                  </a:ext>
                  <a:ext uri="{C183D7F6-B498-43B3-948B-1728B52AA6E4}">
                    <adec:decorative xmlns:adec="http://schemas.microsoft.com/office/drawing/2017/decorative" val="1"/>
                  </a:ext>
                </a:extLst>
              </p:cNvPr>
              <p:cNvCxnSpPr>
                <a:cxnSpLocks/>
              </p:cNvCxnSpPr>
              <p:nvPr userDrawn="1"/>
            </p:nvCxnSpPr>
            <p:spPr bwMode="auto">
              <a:xfrm flipH="1">
                <a:off x="-109730" y="2690622"/>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595CFE5D-1E82-5748-8B8B-27ACBD448006}"/>
                  </a:ext>
                  <a:ext uri="{C183D7F6-B498-43B3-948B-1728B52AA6E4}">
                    <adec:decorative xmlns:adec="http://schemas.microsoft.com/office/drawing/2017/decorative" val="1"/>
                  </a:ext>
                </a:extLst>
              </p:cNvPr>
              <p:cNvCxnSpPr>
                <a:cxnSpLocks/>
              </p:cNvCxnSpPr>
              <p:nvPr userDrawn="1"/>
            </p:nvCxnSpPr>
            <p:spPr bwMode="auto">
              <a:xfrm flipH="1">
                <a:off x="-109730" y="3913374"/>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036883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with foot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 2023 Merative | MSN-4365804000 Rev 2.0</a:t>
            </a:r>
          </a:p>
        </p:txBody>
      </p:sp>
      <p:sp>
        <p:nvSpPr>
          <p:cNvPr id="6" name="Slide Number Placeholder 5"/>
          <p:cNvSpPr>
            <a:spLocks noGrp="1"/>
          </p:cNvSpPr>
          <p:nvPr>
            <p:ph type="sldNum" sz="quarter" idx="12"/>
          </p:nvPr>
        </p:nvSpPr>
        <p:spPr/>
        <p:txBody>
          <a:bodyPr/>
          <a:lstStyle/>
          <a:p>
            <a:fld id="{A701BFCC-CB8A-B14A-BA6E-BB1A67708496}" type="slidenum">
              <a:rPr lang="en-US" smtClean="0"/>
              <a:t>‹#›</a:t>
            </a:fld>
            <a:endParaRPr lang="en-US"/>
          </a:p>
        </p:txBody>
      </p:sp>
      <p:grpSp>
        <p:nvGrpSpPr>
          <p:cNvPr id="7" name="Group 6">
            <a:extLst>
              <a:ext uri="{FF2B5EF4-FFF2-40B4-BE49-F238E27FC236}">
                <a16:creationId xmlns:a16="http://schemas.microsoft.com/office/drawing/2014/main" id="{9B8B46BE-397D-8049-B8DB-02CC653DBF3A}"/>
              </a:ext>
            </a:extLst>
          </p:cNvPr>
          <p:cNvGrpSpPr/>
          <p:nvPr userDrawn="1"/>
        </p:nvGrpSpPr>
        <p:grpSpPr>
          <a:xfrm>
            <a:off x="-137838" y="-134619"/>
            <a:ext cx="12464460" cy="7130204"/>
            <a:chOff x="-103380" y="-100965"/>
            <a:chExt cx="9348345" cy="5347653"/>
          </a:xfrm>
        </p:grpSpPr>
        <p:grpSp>
          <p:nvGrpSpPr>
            <p:cNvPr id="8" name="Group 7">
              <a:extLst>
                <a:ext uri="{FF2B5EF4-FFF2-40B4-BE49-F238E27FC236}">
                  <a16:creationId xmlns:a16="http://schemas.microsoft.com/office/drawing/2014/main" id="{016E3B18-9B8D-C64F-9D04-F33A9D04D038}"/>
                </a:ext>
              </a:extLst>
            </p:cNvPr>
            <p:cNvGrpSpPr/>
            <p:nvPr userDrawn="1"/>
          </p:nvGrpSpPr>
          <p:grpSpPr>
            <a:xfrm>
              <a:off x="228600" y="-100965"/>
              <a:ext cx="8683557" cy="91440"/>
              <a:chOff x="228600" y="-107315"/>
              <a:chExt cx="8683557" cy="91440"/>
            </a:xfrm>
          </p:grpSpPr>
          <p:cxnSp>
            <p:nvCxnSpPr>
              <p:cNvPr id="57" name="Straight Connector 56">
                <a:extLst>
                  <a:ext uri="{FF2B5EF4-FFF2-40B4-BE49-F238E27FC236}">
                    <a16:creationId xmlns:a16="http://schemas.microsoft.com/office/drawing/2014/main" id="{B5212C39-39A0-8F49-B8D1-14B50E908934}"/>
                  </a:ext>
                  <a:ext uri="{C183D7F6-B498-43B3-948B-1728B52AA6E4}">
                    <adec:decorative xmlns:adec="http://schemas.microsoft.com/office/drawing/2017/decorative" val="1"/>
                  </a:ext>
                </a:extLst>
              </p:cNvPr>
              <p:cNvCxnSpPr>
                <a:cxnSpLocks/>
              </p:cNvCxnSpPr>
              <p:nvPr userDrawn="1"/>
            </p:nvCxnSpPr>
            <p:spPr bwMode="auto">
              <a:xfrm rot="5400000" flipH="1">
                <a:off x="1828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64F97CB3-D1A0-1D49-8D46-C420C731626C}"/>
                  </a:ext>
                  <a:ext uri="{C183D7F6-B498-43B3-948B-1728B52AA6E4}">
                    <adec:decorative xmlns:adec="http://schemas.microsoft.com/office/drawing/2017/decorative" val="1"/>
                  </a:ext>
                </a:extLst>
              </p:cNvPr>
              <p:cNvCxnSpPr>
                <a:cxnSpLocks/>
              </p:cNvCxnSpPr>
              <p:nvPr userDrawn="1"/>
            </p:nvCxnSpPr>
            <p:spPr bwMode="auto">
              <a:xfrm rot="5400000" flipH="1">
                <a:off x="7067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A2A79505-7F87-1742-B69E-CE1563F62C59}"/>
                  </a:ext>
                  <a:ext uri="{C183D7F6-B498-43B3-948B-1728B52AA6E4}">
                    <adec:decorative xmlns:adec="http://schemas.microsoft.com/office/drawing/2017/decorative" val="1"/>
                  </a:ext>
                </a:extLst>
              </p:cNvPr>
              <p:cNvCxnSpPr>
                <a:cxnSpLocks/>
              </p:cNvCxnSpPr>
              <p:nvPr userDrawn="1"/>
            </p:nvCxnSpPr>
            <p:spPr bwMode="auto">
              <a:xfrm rot="5400000" flipH="1">
                <a:off x="218630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A0665F3E-E7AD-7045-A5B6-4ABC4E678D98}"/>
                  </a:ext>
                  <a:ext uri="{C183D7F6-B498-43B3-948B-1728B52AA6E4}">
                    <adec:decorative xmlns:adec="http://schemas.microsoft.com/office/drawing/2017/decorative" val="1"/>
                  </a:ext>
                </a:extLst>
              </p:cNvPr>
              <p:cNvCxnSpPr>
                <a:cxnSpLocks/>
              </p:cNvCxnSpPr>
              <p:nvPr userDrawn="1"/>
            </p:nvCxnSpPr>
            <p:spPr bwMode="auto">
              <a:xfrm rot="5400000" flipH="1">
                <a:off x="24180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F9085764-C414-A042-B7D1-0DADF7422C4E}"/>
                  </a:ext>
                  <a:ext uri="{C183D7F6-B498-43B3-948B-1728B52AA6E4}">
                    <adec:decorative xmlns:adec="http://schemas.microsoft.com/office/drawing/2017/decorative" val="1"/>
                  </a:ext>
                </a:extLst>
              </p:cNvPr>
              <p:cNvCxnSpPr>
                <a:cxnSpLocks/>
              </p:cNvCxnSpPr>
              <p:nvPr userDrawn="1"/>
            </p:nvCxnSpPr>
            <p:spPr bwMode="auto">
              <a:xfrm rot="5400000" flipH="1">
                <a:off x="44119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F6EB776B-C466-F144-B82E-B2B4C88F4884}"/>
                  </a:ext>
                  <a:ext uri="{C183D7F6-B498-43B3-948B-1728B52AA6E4}">
                    <adec:decorative xmlns:adec="http://schemas.microsoft.com/office/drawing/2017/decorative" val="1"/>
                  </a:ext>
                </a:extLst>
              </p:cNvPr>
              <p:cNvCxnSpPr>
                <a:cxnSpLocks/>
              </p:cNvCxnSpPr>
              <p:nvPr userDrawn="1"/>
            </p:nvCxnSpPr>
            <p:spPr bwMode="auto">
              <a:xfrm rot="5400000" flipH="1">
                <a:off x="45262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6A2A1833-50E9-A944-BA66-B03ABC65EC38}"/>
                  </a:ext>
                  <a:ext uri="{C183D7F6-B498-43B3-948B-1728B52AA6E4}">
                    <adec:decorative xmlns:adec="http://schemas.microsoft.com/office/drawing/2017/decorative" val="1"/>
                  </a:ext>
                </a:extLst>
              </p:cNvPr>
              <p:cNvCxnSpPr>
                <a:cxnSpLocks/>
              </p:cNvCxnSpPr>
              <p:nvPr userDrawn="1"/>
            </p:nvCxnSpPr>
            <p:spPr bwMode="auto">
              <a:xfrm rot="5400000" flipH="1">
                <a:off x="46405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A2204108-3FB6-9046-9096-C8050E629D43}"/>
                  </a:ext>
                  <a:ext uri="{C183D7F6-B498-43B3-948B-1728B52AA6E4}">
                    <adec:decorative xmlns:adec="http://schemas.microsoft.com/office/drawing/2017/decorative" val="1"/>
                  </a:ext>
                </a:extLst>
              </p:cNvPr>
              <p:cNvCxnSpPr>
                <a:cxnSpLocks/>
              </p:cNvCxnSpPr>
              <p:nvPr userDrawn="1"/>
            </p:nvCxnSpPr>
            <p:spPr bwMode="auto">
              <a:xfrm rot="5400000" flipH="1">
                <a:off x="8866437"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F672E625-3790-404B-A7E3-DF0B2BD9D0C8}"/>
                  </a:ext>
                  <a:ext uri="{C183D7F6-B498-43B3-948B-1728B52AA6E4}">
                    <adec:decorative xmlns:adec="http://schemas.microsoft.com/office/drawing/2017/decorative" val="1"/>
                  </a:ext>
                </a:extLst>
              </p:cNvPr>
              <p:cNvCxnSpPr>
                <a:cxnSpLocks/>
              </p:cNvCxnSpPr>
              <p:nvPr userDrawn="1"/>
            </p:nvCxnSpPr>
            <p:spPr bwMode="auto">
              <a:xfrm rot="5400000" flipH="1">
                <a:off x="9321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A027AC22-AD57-8B44-98E2-78504043E4FC}"/>
                  </a:ext>
                  <a:ext uri="{C183D7F6-B498-43B3-948B-1728B52AA6E4}">
                    <adec:decorative xmlns:adec="http://schemas.microsoft.com/office/drawing/2017/decorative" val="1"/>
                  </a:ext>
                </a:extLst>
              </p:cNvPr>
              <p:cNvCxnSpPr>
                <a:cxnSpLocks/>
              </p:cNvCxnSpPr>
              <p:nvPr userDrawn="1"/>
            </p:nvCxnSpPr>
            <p:spPr bwMode="auto">
              <a:xfrm rot="5400000" flipH="1">
                <a:off x="144653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1A0F6D6C-3095-B741-B903-593C16C5C055}"/>
                  </a:ext>
                  <a:ext uri="{C183D7F6-B498-43B3-948B-1728B52AA6E4}">
                    <adec:decorative xmlns:adec="http://schemas.microsoft.com/office/drawing/2017/decorative" val="1"/>
                  </a:ext>
                </a:extLst>
              </p:cNvPr>
              <p:cNvCxnSpPr>
                <a:cxnSpLocks/>
              </p:cNvCxnSpPr>
              <p:nvPr userDrawn="1"/>
            </p:nvCxnSpPr>
            <p:spPr bwMode="auto">
              <a:xfrm rot="5400000" flipH="1">
                <a:off x="16719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8352379E-DE38-5D48-A0FE-09398D8FFBFC}"/>
                  </a:ext>
                  <a:ext uri="{C183D7F6-B498-43B3-948B-1728B52AA6E4}">
                    <adec:decorative xmlns:adec="http://schemas.microsoft.com/office/drawing/2017/decorative" val="1"/>
                  </a:ext>
                </a:extLst>
              </p:cNvPr>
              <p:cNvCxnSpPr>
                <a:cxnSpLocks/>
              </p:cNvCxnSpPr>
              <p:nvPr userDrawn="1"/>
            </p:nvCxnSpPr>
            <p:spPr bwMode="auto">
              <a:xfrm rot="5400000" flipH="1">
                <a:off x="366903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C9C4A0AC-2F7E-0741-9906-1FEC40C3E257}"/>
                  </a:ext>
                  <a:ext uri="{C183D7F6-B498-43B3-948B-1728B52AA6E4}">
                    <adec:decorative xmlns:adec="http://schemas.microsoft.com/office/drawing/2017/decorative" val="1"/>
                  </a:ext>
                </a:extLst>
              </p:cNvPr>
              <p:cNvCxnSpPr>
                <a:cxnSpLocks/>
              </p:cNvCxnSpPr>
              <p:nvPr userDrawn="1"/>
            </p:nvCxnSpPr>
            <p:spPr bwMode="auto">
              <a:xfrm rot="5400000" flipH="1">
                <a:off x="38944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5A35FCD3-8B07-8C49-A23F-69B4225044DE}"/>
                  </a:ext>
                  <a:ext uri="{C183D7F6-B498-43B3-948B-1728B52AA6E4}">
                    <adec:decorative xmlns:adec="http://schemas.microsoft.com/office/drawing/2017/decorative" val="1"/>
                  </a:ext>
                </a:extLst>
              </p:cNvPr>
              <p:cNvCxnSpPr>
                <a:cxnSpLocks/>
              </p:cNvCxnSpPr>
              <p:nvPr userDrawn="1"/>
            </p:nvCxnSpPr>
            <p:spPr bwMode="auto">
              <a:xfrm rot="5400000" flipH="1">
                <a:off x="29292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82B7B95A-ED9E-2E4D-BECF-F48A0E7EBF59}"/>
                  </a:ext>
                  <a:ext uri="{C183D7F6-B498-43B3-948B-1728B52AA6E4}">
                    <adec:decorative xmlns:adec="http://schemas.microsoft.com/office/drawing/2017/decorative" val="1"/>
                  </a:ext>
                </a:extLst>
              </p:cNvPr>
              <p:cNvCxnSpPr>
                <a:cxnSpLocks/>
              </p:cNvCxnSpPr>
              <p:nvPr userDrawn="1"/>
            </p:nvCxnSpPr>
            <p:spPr bwMode="auto">
              <a:xfrm rot="5400000" flipH="1">
                <a:off x="31578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5525CFC3-23BB-DF44-84AD-4E7998B3727A}"/>
                  </a:ext>
                  <a:ext uri="{C183D7F6-B498-43B3-948B-1728B52AA6E4}">
                    <adec:decorative xmlns:adec="http://schemas.microsoft.com/office/drawing/2017/decorative" val="1"/>
                  </a:ext>
                </a:extLst>
              </p:cNvPr>
              <p:cNvCxnSpPr>
                <a:cxnSpLocks/>
              </p:cNvCxnSpPr>
              <p:nvPr userDrawn="1"/>
            </p:nvCxnSpPr>
            <p:spPr bwMode="auto">
              <a:xfrm rot="5400000" flipH="1">
                <a:off x="5158111"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27D896C0-37B0-4347-B6AD-FBB3D5C4ED7A}"/>
                  </a:ext>
                  <a:ext uri="{C183D7F6-B498-43B3-948B-1728B52AA6E4}">
                    <adec:decorative xmlns:adec="http://schemas.microsoft.com/office/drawing/2017/decorative" val="1"/>
                  </a:ext>
                </a:extLst>
              </p:cNvPr>
              <p:cNvCxnSpPr>
                <a:cxnSpLocks/>
              </p:cNvCxnSpPr>
              <p:nvPr userDrawn="1"/>
            </p:nvCxnSpPr>
            <p:spPr bwMode="auto">
              <a:xfrm rot="5400000" flipH="1">
                <a:off x="663448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D40A9CBD-E995-2F4B-87EC-45065D6E9370}"/>
                  </a:ext>
                  <a:ext uri="{C183D7F6-B498-43B3-948B-1728B52AA6E4}">
                    <adec:decorative xmlns:adec="http://schemas.microsoft.com/office/drawing/2017/decorative" val="1"/>
                  </a:ext>
                </a:extLst>
              </p:cNvPr>
              <p:cNvCxnSpPr>
                <a:cxnSpLocks/>
              </p:cNvCxnSpPr>
              <p:nvPr userDrawn="1"/>
            </p:nvCxnSpPr>
            <p:spPr bwMode="auto">
              <a:xfrm rot="5400000" flipH="1">
                <a:off x="686308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4FD049A4-E85F-124B-9924-0CFB0019951F}"/>
                  </a:ext>
                  <a:ext uri="{C183D7F6-B498-43B3-948B-1728B52AA6E4}">
                    <adec:decorative xmlns:adec="http://schemas.microsoft.com/office/drawing/2017/decorative" val="1"/>
                  </a:ext>
                </a:extLst>
              </p:cNvPr>
              <p:cNvCxnSpPr>
                <a:cxnSpLocks/>
              </p:cNvCxnSpPr>
              <p:nvPr userDrawn="1"/>
            </p:nvCxnSpPr>
            <p:spPr bwMode="auto">
              <a:xfrm rot="5400000" flipH="1">
                <a:off x="538988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3D0DE88D-11C1-1E4B-A41A-5A293905AD96}"/>
                  </a:ext>
                  <a:ext uri="{C183D7F6-B498-43B3-948B-1728B52AA6E4}">
                    <adec:decorative xmlns:adec="http://schemas.microsoft.com/office/drawing/2017/decorative" val="1"/>
                  </a:ext>
                </a:extLst>
              </p:cNvPr>
              <p:cNvCxnSpPr>
                <a:cxnSpLocks/>
              </p:cNvCxnSpPr>
              <p:nvPr userDrawn="1"/>
            </p:nvCxnSpPr>
            <p:spPr bwMode="auto">
              <a:xfrm rot="5400000" flipH="1">
                <a:off x="589788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702B243A-8E99-D74D-AEBF-FE6BB22CB9F2}"/>
                  </a:ext>
                  <a:ext uri="{C183D7F6-B498-43B3-948B-1728B52AA6E4}">
                    <adec:decorative xmlns:adec="http://schemas.microsoft.com/office/drawing/2017/decorative" val="1"/>
                  </a:ext>
                </a:extLst>
              </p:cNvPr>
              <p:cNvCxnSpPr>
                <a:cxnSpLocks/>
              </p:cNvCxnSpPr>
              <p:nvPr userDrawn="1"/>
            </p:nvCxnSpPr>
            <p:spPr bwMode="auto">
              <a:xfrm rot="5400000" flipH="1">
                <a:off x="6129661"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BAF23056-D1FE-974D-B786-33A548CD770B}"/>
                  </a:ext>
                  <a:ext uri="{C183D7F6-B498-43B3-948B-1728B52AA6E4}">
                    <adec:decorative xmlns:adec="http://schemas.microsoft.com/office/drawing/2017/decorative" val="1"/>
                  </a:ext>
                </a:extLst>
              </p:cNvPr>
              <p:cNvCxnSpPr>
                <a:cxnSpLocks/>
              </p:cNvCxnSpPr>
              <p:nvPr userDrawn="1"/>
            </p:nvCxnSpPr>
            <p:spPr bwMode="auto">
              <a:xfrm rot="5400000" flipH="1">
                <a:off x="737743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A3F85B66-F267-174D-A4A2-246D7062BBB6}"/>
                  </a:ext>
                  <a:ext uri="{C183D7F6-B498-43B3-948B-1728B52AA6E4}">
                    <adec:decorative xmlns:adec="http://schemas.microsoft.com/office/drawing/2017/decorative" val="1"/>
                  </a:ext>
                </a:extLst>
              </p:cNvPr>
              <p:cNvCxnSpPr>
                <a:cxnSpLocks/>
              </p:cNvCxnSpPr>
              <p:nvPr userDrawn="1"/>
            </p:nvCxnSpPr>
            <p:spPr bwMode="auto">
              <a:xfrm rot="5400000" flipH="1">
                <a:off x="7609211"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24CF9EF0-D873-B541-ACF1-EB9674E55B26}"/>
                  </a:ext>
                  <a:ext uri="{C183D7F6-B498-43B3-948B-1728B52AA6E4}">
                    <adec:decorative xmlns:adec="http://schemas.microsoft.com/office/drawing/2017/decorative" val="1"/>
                  </a:ext>
                </a:extLst>
              </p:cNvPr>
              <p:cNvCxnSpPr>
                <a:cxnSpLocks/>
              </p:cNvCxnSpPr>
              <p:nvPr userDrawn="1"/>
            </p:nvCxnSpPr>
            <p:spPr bwMode="auto">
              <a:xfrm rot="5400000" flipH="1">
                <a:off x="81203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0B863F36-3007-0E4C-BE20-AB9A84A453CA}"/>
                  </a:ext>
                  <a:ext uri="{C183D7F6-B498-43B3-948B-1728B52AA6E4}">
                    <adec:decorative xmlns:adec="http://schemas.microsoft.com/office/drawing/2017/decorative" val="1"/>
                  </a:ext>
                </a:extLst>
              </p:cNvPr>
              <p:cNvCxnSpPr>
                <a:cxnSpLocks/>
              </p:cNvCxnSpPr>
              <p:nvPr userDrawn="1"/>
            </p:nvCxnSpPr>
            <p:spPr bwMode="auto">
              <a:xfrm rot="5400000" flipH="1">
                <a:off x="834580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B8A1A4C9-96CE-2548-905E-B675C70F82B9}"/>
                </a:ext>
              </a:extLst>
            </p:cNvPr>
            <p:cNvGrpSpPr/>
            <p:nvPr userDrawn="1"/>
          </p:nvGrpSpPr>
          <p:grpSpPr>
            <a:xfrm>
              <a:off x="-103380" y="228219"/>
              <a:ext cx="91440" cy="4683506"/>
              <a:chOff x="-109730" y="228219"/>
              <a:chExt cx="91440" cy="4683506"/>
            </a:xfrm>
          </p:grpSpPr>
          <p:cxnSp>
            <p:nvCxnSpPr>
              <p:cNvPr id="47" name="Straight Connector 46">
                <a:extLst>
                  <a:ext uri="{FF2B5EF4-FFF2-40B4-BE49-F238E27FC236}">
                    <a16:creationId xmlns:a16="http://schemas.microsoft.com/office/drawing/2014/main" id="{0BAB1A16-2583-DB4C-B6D3-9DD5556F680B}"/>
                  </a:ext>
                  <a:ext uri="{C183D7F6-B498-43B3-948B-1728B52AA6E4}">
                    <adec:decorative xmlns:adec="http://schemas.microsoft.com/office/drawing/2017/decorative" val="1"/>
                  </a:ext>
                </a:extLst>
              </p:cNvPr>
              <p:cNvCxnSpPr>
                <a:cxnSpLocks/>
              </p:cNvCxnSpPr>
              <p:nvPr userDrawn="1"/>
            </p:nvCxnSpPr>
            <p:spPr bwMode="auto">
              <a:xfrm flipH="1">
                <a:off x="-109730" y="1104900"/>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1A6244E2-ED17-EA44-AE16-C2465FACB2A9}"/>
                  </a:ext>
                  <a:ext uri="{C183D7F6-B498-43B3-948B-1728B52AA6E4}">
                    <adec:decorative xmlns:adec="http://schemas.microsoft.com/office/drawing/2017/decorative" val="1"/>
                  </a:ext>
                </a:extLst>
              </p:cNvPr>
              <p:cNvCxnSpPr>
                <a:cxnSpLocks/>
              </p:cNvCxnSpPr>
              <p:nvPr userDrawn="1"/>
            </p:nvCxnSpPr>
            <p:spPr bwMode="auto">
              <a:xfrm flipH="1">
                <a:off x="-109730" y="122872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FF31C334-7E19-864C-8CC4-5438DB20E981}"/>
                  </a:ext>
                  <a:ext uri="{C183D7F6-B498-43B3-948B-1728B52AA6E4}">
                    <adec:decorative xmlns:adec="http://schemas.microsoft.com/office/drawing/2017/decorative" val="1"/>
                  </a:ext>
                </a:extLst>
              </p:cNvPr>
              <p:cNvCxnSpPr>
                <a:cxnSpLocks/>
              </p:cNvCxnSpPr>
              <p:nvPr userDrawn="1"/>
            </p:nvCxnSpPr>
            <p:spPr bwMode="auto">
              <a:xfrm flipH="1">
                <a:off x="-109730" y="1471420"/>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6DD31B96-3E74-6648-9FB2-9F07C6A6FA3B}"/>
                  </a:ext>
                  <a:ext uri="{C183D7F6-B498-43B3-948B-1728B52AA6E4}">
                    <adec:decorative xmlns:adec="http://schemas.microsoft.com/office/drawing/2017/decorative" val="1"/>
                  </a:ext>
                </a:extLst>
              </p:cNvPr>
              <p:cNvCxnSpPr>
                <a:cxnSpLocks/>
              </p:cNvCxnSpPr>
              <p:nvPr userDrawn="1"/>
            </p:nvCxnSpPr>
            <p:spPr bwMode="auto">
              <a:xfrm flipH="1">
                <a:off x="-109730" y="2570990"/>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A9A36D54-6536-A84B-9082-A1832D5956A7}"/>
                  </a:ext>
                  <a:ext uri="{C183D7F6-B498-43B3-948B-1728B52AA6E4}">
                    <adec:decorative xmlns:adec="http://schemas.microsoft.com/office/drawing/2017/decorative" val="1"/>
                  </a:ext>
                </a:extLst>
              </p:cNvPr>
              <p:cNvCxnSpPr>
                <a:cxnSpLocks/>
              </p:cNvCxnSpPr>
              <p:nvPr userDrawn="1"/>
            </p:nvCxnSpPr>
            <p:spPr bwMode="auto">
              <a:xfrm flipH="1">
                <a:off x="-109730" y="2449697"/>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F6F4D9F9-E467-554B-B57C-D0B3452D5BEE}"/>
                  </a:ext>
                  <a:ext uri="{C183D7F6-B498-43B3-948B-1728B52AA6E4}">
                    <adec:decorative xmlns:adec="http://schemas.microsoft.com/office/drawing/2017/decorative" val="1"/>
                  </a:ext>
                </a:extLst>
              </p:cNvPr>
              <p:cNvCxnSpPr>
                <a:cxnSpLocks/>
              </p:cNvCxnSpPr>
              <p:nvPr userDrawn="1"/>
            </p:nvCxnSpPr>
            <p:spPr bwMode="auto">
              <a:xfrm flipH="1">
                <a:off x="-109730" y="3675249"/>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75DC3181-2D58-4A43-B181-7F4426039C6C}"/>
                  </a:ext>
                  <a:ext uri="{C183D7F6-B498-43B3-948B-1728B52AA6E4}">
                    <adec:decorative xmlns:adec="http://schemas.microsoft.com/office/drawing/2017/decorative" val="1"/>
                  </a:ext>
                </a:extLst>
              </p:cNvPr>
              <p:cNvCxnSpPr>
                <a:cxnSpLocks/>
              </p:cNvCxnSpPr>
              <p:nvPr userDrawn="1"/>
            </p:nvCxnSpPr>
            <p:spPr bwMode="auto">
              <a:xfrm flipH="1">
                <a:off x="-109730" y="228219"/>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80AC1301-B221-F848-AEAD-EE2D448584EA}"/>
                  </a:ext>
                  <a:ext uri="{C183D7F6-B498-43B3-948B-1728B52AA6E4}">
                    <adec:decorative xmlns:adec="http://schemas.microsoft.com/office/drawing/2017/decorative" val="1"/>
                  </a:ext>
                </a:extLst>
              </p:cNvPr>
              <p:cNvCxnSpPr>
                <a:cxnSpLocks/>
              </p:cNvCxnSpPr>
              <p:nvPr userDrawn="1"/>
            </p:nvCxnSpPr>
            <p:spPr bwMode="auto">
              <a:xfrm flipH="1">
                <a:off x="-109730" y="491172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1C8A4786-1E74-7F4B-85E0-B4D9E8BA043C}"/>
                  </a:ext>
                  <a:ext uri="{C183D7F6-B498-43B3-948B-1728B52AA6E4}">
                    <adec:decorative xmlns:adec="http://schemas.microsoft.com/office/drawing/2017/decorative" val="1"/>
                  </a:ext>
                </a:extLst>
              </p:cNvPr>
              <p:cNvCxnSpPr>
                <a:cxnSpLocks/>
              </p:cNvCxnSpPr>
              <p:nvPr userDrawn="1"/>
            </p:nvCxnSpPr>
            <p:spPr bwMode="auto">
              <a:xfrm flipH="1">
                <a:off x="-109730" y="2690622"/>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4FF2579A-E753-C545-8364-F48F8E696813}"/>
                  </a:ext>
                  <a:ext uri="{C183D7F6-B498-43B3-948B-1728B52AA6E4}">
                    <adec:decorative xmlns:adec="http://schemas.microsoft.com/office/drawing/2017/decorative" val="1"/>
                  </a:ext>
                </a:extLst>
              </p:cNvPr>
              <p:cNvCxnSpPr>
                <a:cxnSpLocks/>
              </p:cNvCxnSpPr>
              <p:nvPr userDrawn="1"/>
            </p:nvCxnSpPr>
            <p:spPr bwMode="auto">
              <a:xfrm flipH="1">
                <a:off x="-109730" y="3913374"/>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0" name="Group 9">
              <a:extLst>
                <a:ext uri="{FF2B5EF4-FFF2-40B4-BE49-F238E27FC236}">
                  <a16:creationId xmlns:a16="http://schemas.microsoft.com/office/drawing/2014/main" id="{2E817B34-D876-1741-BBB5-BF3F6139656C}"/>
                </a:ext>
              </a:extLst>
            </p:cNvPr>
            <p:cNvGrpSpPr/>
            <p:nvPr userDrawn="1"/>
          </p:nvGrpSpPr>
          <p:grpSpPr>
            <a:xfrm>
              <a:off x="228600" y="5155248"/>
              <a:ext cx="8683557" cy="91440"/>
              <a:chOff x="228600" y="-107315"/>
              <a:chExt cx="8683557" cy="91440"/>
            </a:xfrm>
          </p:grpSpPr>
          <p:cxnSp>
            <p:nvCxnSpPr>
              <p:cNvPr id="22" name="Straight Connector 21">
                <a:extLst>
                  <a:ext uri="{FF2B5EF4-FFF2-40B4-BE49-F238E27FC236}">
                    <a16:creationId xmlns:a16="http://schemas.microsoft.com/office/drawing/2014/main" id="{6B96051E-B167-7E43-AB1E-27D73E441ED4}"/>
                  </a:ext>
                  <a:ext uri="{C183D7F6-B498-43B3-948B-1728B52AA6E4}">
                    <adec:decorative xmlns:adec="http://schemas.microsoft.com/office/drawing/2017/decorative" val="1"/>
                  </a:ext>
                </a:extLst>
              </p:cNvPr>
              <p:cNvCxnSpPr>
                <a:cxnSpLocks/>
              </p:cNvCxnSpPr>
              <p:nvPr userDrawn="1"/>
            </p:nvCxnSpPr>
            <p:spPr bwMode="auto">
              <a:xfrm rot="5400000" flipH="1">
                <a:off x="1828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AA1D3EB3-F338-424A-A6C1-60E80F07E523}"/>
                  </a:ext>
                  <a:ext uri="{C183D7F6-B498-43B3-948B-1728B52AA6E4}">
                    <adec:decorative xmlns:adec="http://schemas.microsoft.com/office/drawing/2017/decorative" val="1"/>
                  </a:ext>
                </a:extLst>
              </p:cNvPr>
              <p:cNvCxnSpPr>
                <a:cxnSpLocks/>
              </p:cNvCxnSpPr>
              <p:nvPr userDrawn="1"/>
            </p:nvCxnSpPr>
            <p:spPr bwMode="auto">
              <a:xfrm rot="5400000" flipH="1">
                <a:off x="7067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279AA40B-2D8E-3742-9C71-B9D52D50BD60}"/>
                  </a:ext>
                  <a:ext uri="{C183D7F6-B498-43B3-948B-1728B52AA6E4}">
                    <adec:decorative xmlns:adec="http://schemas.microsoft.com/office/drawing/2017/decorative" val="1"/>
                  </a:ext>
                </a:extLst>
              </p:cNvPr>
              <p:cNvCxnSpPr>
                <a:cxnSpLocks/>
              </p:cNvCxnSpPr>
              <p:nvPr userDrawn="1"/>
            </p:nvCxnSpPr>
            <p:spPr bwMode="auto">
              <a:xfrm rot="5400000" flipH="1">
                <a:off x="218630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48E768F5-5039-E54E-B037-5EC42A84252D}"/>
                  </a:ext>
                  <a:ext uri="{C183D7F6-B498-43B3-948B-1728B52AA6E4}">
                    <adec:decorative xmlns:adec="http://schemas.microsoft.com/office/drawing/2017/decorative" val="1"/>
                  </a:ext>
                </a:extLst>
              </p:cNvPr>
              <p:cNvCxnSpPr>
                <a:cxnSpLocks/>
              </p:cNvCxnSpPr>
              <p:nvPr userDrawn="1"/>
            </p:nvCxnSpPr>
            <p:spPr bwMode="auto">
              <a:xfrm rot="5400000" flipH="1">
                <a:off x="24180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773D5E8-57FE-4740-804B-E4FBABE36F31}"/>
                  </a:ext>
                  <a:ext uri="{C183D7F6-B498-43B3-948B-1728B52AA6E4}">
                    <adec:decorative xmlns:adec="http://schemas.microsoft.com/office/drawing/2017/decorative" val="1"/>
                  </a:ext>
                </a:extLst>
              </p:cNvPr>
              <p:cNvCxnSpPr>
                <a:cxnSpLocks/>
              </p:cNvCxnSpPr>
              <p:nvPr userDrawn="1"/>
            </p:nvCxnSpPr>
            <p:spPr bwMode="auto">
              <a:xfrm rot="5400000" flipH="1">
                <a:off x="44119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CABB248-927E-A549-BB9F-C48A5460DD85}"/>
                  </a:ext>
                  <a:ext uri="{C183D7F6-B498-43B3-948B-1728B52AA6E4}">
                    <adec:decorative xmlns:adec="http://schemas.microsoft.com/office/drawing/2017/decorative" val="1"/>
                  </a:ext>
                </a:extLst>
              </p:cNvPr>
              <p:cNvCxnSpPr>
                <a:cxnSpLocks/>
              </p:cNvCxnSpPr>
              <p:nvPr userDrawn="1"/>
            </p:nvCxnSpPr>
            <p:spPr bwMode="auto">
              <a:xfrm rot="5400000" flipH="1">
                <a:off x="45262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AB65EB65-4836-8C46-AB54-075D8C10AB2F}"/>
                  </a:ext>
                  <a:ext uri="{C183D7F6-B498-43B3-948B-1728B52AA6E4}">
                    <adec:decorative xmlns:adec="http://schemas.microsoft.com/office/drawing/2017/decorative" val="1"/>
                  </a:ext>
                </a:extLst>
              </p:cNvPr>
              <p:cNvCxnSpPr>
                <a:cxnSpLocks/>
              </p:cNvCxnSpPr>
              <p:nvPr userDrawn="1"/>
            </p:nvCxnSpPr>
            <p:spPr bwMode="auto">
              <a:xfrm rot="5400000" flipH="1">
                <a:off x="46405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BFB60138-2009-3447-B705-E363E461BEEA}"/>
                  </a:ext>
                  <a:ext uri="{C183D7F6-B498-43B3-948B-1728B52AA6E4}">
                    <adec:decorative xmlns:adec="http://schemas.microsoft.com/office/drawing/2017/decorative" val="1"/>
                  </a:ext>
                </a:extLst>
              </p:cNvPr>
              <p:cNvCxnSpPr>
                <a:cxnSpLocks/>
              </p:cNvCxnSpPr>
              <p:nvPr userDrawn="1"/>
            </p:nvCxnSpPr>
            <p:spPr bwMode="auto">
              <a:xfrm rot="5400000" flipH="1">
                <a:off x="8866437"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70DC9E1C-4C6F-B941-9E16-6792353C9F6F}"/>
                  </a:ext>
                  <a:ext uri="{C183D7F6-B498-43B3-948B-1728B52AA6E4}">
                    <adec:decorative xmlns:adec="http://schemas.microsoft.com/office/drawing/2017/decorative" val="1"/>
                  </a:ext>
                </a:extLst>
              </p:cNvPr>
              <p:cNvCxnSpPr>
                <a:cxnSpLocks/>
              </p:cNvCxnSpPr>
              <p:nvPr userDrawn="1"/>
            </p:nvCxnSpPr>
            <p:spPr bwMode="auto">
              <a:xfrm rot="5400000" flipH="1">
                <a:off x="9321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EB9D73E-4844-9D41-A295-CD1B9C92079B}"/>
                  </a:ext>
                  <a:ext uri="{C183D7F6-B498-43B3-948B-1728B52AA6E4}">
                    <adec:decorative xmlns:adec="http://schemas.microsoft.com/office/drawing/2017/decorative" val="1"/>
                  </a:ext>
                </a:extLst>
              </p:cNvPr>
              <p:cNvCxnSpPr>
                <a:cxnSpLocks/>
              </p:cNvCxnSpPr>
              <p:nvPr userDrawn="1"/>
            </p:nvCxnSpPr>
            <p:spPr bwMode="auto">
              <a:xfrm rot="5400000" flipH="1">
                <a:off x="144653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12CB53D7-911F-1D4C-BEF5-6B5E2E57CB8C}"/>
                  </a:ext>
                  <a:ext uri="{C183D7F6-B498-43B3-948B-1728B52AA6E4}">
                    <adec:decorative xmlns:adec="http://schemas.microsoft.com/office/drawing/2017/decorative" val="1"/>
                  </a:ext>
                </a:extLst>
              </p:cNvPr>
              <p:cNvCxnSpPr>
                <a:cxnSpLocks/>
              </p:cNvCxnSpPr>
              <p:nvPr userDrawn="1"/>
            </p:nvCxnSpPr>
            <p:spPr bwMode="auto">
              <a:xfrm rot="5400000" flipH="1">
                <a:off x="16719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66846900-1287-324D-9F83-1E7D2D67F7F2}"/>
                  </a:ext>
                  <a:ext uri="{C183D7F6-B498-43B3-948B-1728B52AA6E4}">
                    <adec:decorative xmlns:adec="http://schemas.microsoft.com/office/drawing/2017/decorative" val="1"/>
                  </a:ext>
                </a:extLst>
              </p:cNvPr>
              <p:cNvCxnSpPr>
                <a:cxnSpLocks/>
              </p:cNvCxnSpPr>
              <p:nvPr userDrawn="1"/>
            </p:nvCxnSpPr>
            <p:spPr bwMode="auto">
              <a:xfrm rot="5400000" flipH="1">
                <a:off x="366903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11A77378-5A10-D540-BCB1-1ECC76555C1E}"/>
                  </a:ext>
                  <a:ext uri="{C183D7F6-B498-43B3-948B-1728B52AA6E4}">
                    <adec:decorative xmlns:adec="http://schemas.microsoft.com/office/drawing/2017/decorative" val="1"/>
                  </a:ext>
                </a:extLst>
              </p:cNvPr>
              <p:cNvCxnSpPr>
                <a:cxnSpLocks/>
              </p:cNvCxnSpPr>
              <p:nvPr userDrawn="1"/>
            </p:nvCxnSpPr>
            <p:spPr bwMode="auto">
              <a:xfrm rot="5400000" flipH="1">
                <a:off x="38944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2E47083C-0057-7D42-A776-CFE76ADBB217}"/>
                  </a:ext>
                  <a:ext uri="{C183D7F6-B498-43B3-948B-1728B52AA6E4}">
                    <adec:decorative xmlns:adec="http://schemas.microsoft.com/office/drawing/2017/decorative" val="1"/>
                  </a:ext>
                </a:extLst>
              </p:cNvPr>
              <p:cNvCxnSpPr>
                <a:cxnSpLocks/>
              </p:cNvCxnSpPr>
              <p:nvPr userDrawn="1"/>
            </p:nvCxnSpPr>
            <p:spPr bwMode="auto">
              <a:xfrm rot="5400000" flipH="1">
                <a:off x="29292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3A7E54DA-9619-3246-A193-74369DC52395}"/>
                  </a:ext>
                  <a:ext uri="{C183D7F6-B498-43B3-948B-1728B52AA6E4}">
                    <adec:decorative xmlns:adec="http://schemas.microsoft.com/office/drawing/2017/decorative" val="1"/>
                  </a:ext>
                </a:extLst>
              </p:cNvPr>
              <p:cNvCxnSpPr>
                <a:cxnSpLocks/>
              </p:cNvCxnSpPr>
              <p:nvPr userDrawn="1"/>
            </p:nvCxnSpPr>
            <p:spPr bwMode="auto">
              <a:xfrm rot="5400000" flipH="1">
                <a:off x="315785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F3A0110F-1C3E-6843-9CA4-F8C3032FFD84}"/>
                  </a:ext>
                  <a:ext uri="{C183D7F6-B498-43B3-948B-1728B52AA6E4}">
                    <adec:decorative xmlns:adec="http://schemas.microsoft.com/office/drawing/2017/decorative" val="1"/>
                  </a:ext>
                </a:extLst>
              </p:cNvPr>
              <p:cNvCxnSpPr>
                <a:cxnSpLocks/>
              </p:cNvCxnSpPr>
              <p:nvPr userDrawn="1"/>
            </p:nvCxnSpPr>
            <p:spPr bwMode="auto">
              <a:xfrm rot="5400000" flipH="1">
                <a:off x="5158111"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47B77656-6769-2940-A951-BA22893A8668}"/>
                  </a:ext>
                  <a:ext uri="{C183D7F6-B498-43B3-948B-1728B52AA6E4}">
                    <adec:decorative xmlns:adec="http://schemas.microsoft.com/office/drawing/2017/decorative" val="1"/>
                  </a:ext>
                </a:extLst>
              </p:cNvPr>
              <p:cNvCxnSpPr>
                <a:cxnSpLocks/>
              </p:cNvCxnSpPr>
              <p:nvPr userDrawn="1"/>
            </p:nvCxnSpPr>
            <p:spPr bwMode="auto">
              <a:xfrm rot="5400000" flipH="1">
                <a:off x="663448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A158089D-8FDF-194D-9BCC-43A82526CE0D}"/>
                  </a:ext>
                  <a:ext uri="{C183D7F6-B498-43B3-948B-1728B52AA6E4}">
                    <adec:decorative xmlns:adec="http://schemas.microsoft.com/office/drawing/2017/decorative" val="1"/>
                  </a:ext>
                </a:extLst>
              </p:cNvPr>
              <p:cNvCxnSpPr>
                <a:cxnSpLocks/>
              </p:cNvCxnSpPr>
              <p:nvPr userDrawn="1"/>
            </p:nvCxnSpPr>
            <p:spPr bwMode="auto">
              <a:xfrm rot="5400000" flipH="1">
                <a:off x="686308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6486E131-E7E1-5D47-8759-E0A65F59A6C4}"/>
                  </a:ext>
                  <a:ext uri="{C183D7F6-B498-43B3-948B-1728B52AA6E4}">
                    <adec:decorative xmlns:adec="http://schemas.microsoft.com/office/drawing/2017/decorative" val="1"/>
                  </a:ext>
                </a:extLst>
              </p:cNvPr>
              <p:cNvCxnSpPr>
                <a:cxnSpLocks/>
              </p:cNvCxnSpPr>
              <p:nvPr userDrawn="1"/>
            </p:nvCxnSpPr>
            <p:spPr bwMode="auto">
              <a:xfrm rot="5400000" flipH="1">
                <a:off x="538988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138FA9FE-CFA0-7E48-9581-974D96B9667B}"/>
                  </a:ext>
                  <a:ext uri="{C183D7F6-B498-43B3-948B-1728B52AA6E4}">
                    <adec:decorative xmlns:adec="http://schemas.microsoft.com/office/drawing/2017/decorative" val="1"/>
                  </a:ext>
                </a:extLst>
              </p:cNvPr>
              <p:cNvCxnSpPr>
                <a:cxnSpLocks/>
              </p:cNvCxnSpPr>
              <p:nvPr userDrawn="1"/>
            </p:nvCxnSpPr>
            <p:spPr bwMode="auto">
              <a:xfrm rot="5400000" flipH="1">
                <a:off x="589788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AA619E7B-6269-D147-9D4D-244F5C1E7A25}"/>
                  </a:ext>
                  <a:ext uri="{C183D7F6-B498-43B3-948B-1728B52AA6E4}">
                    <adec:decorative xmlns:adec="http://schemas.microsoft.com/office/drawing/2017/decorative" val="1"/>
                  </a:ext>
                </a:extLst>
              </p:cNvPr>
              <p:cNvCxnSpPr>
                <a:cxnSpLocks/>
              </p:cNvCxnSpPr>
              <p:nvPr userDrawn="1"/>
            </p:nvCxnSpPr>
            <p:spPr bwMode="auto">
              <a:xfrm rot="5400000" flipH="1">
                <a:off x="6129661"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4C0F0D6C-4E31-A747-AD62-2573D4954EAE}"/>
                  </a:ext>
                  <a:ext uri="{C183D7F6-B498-43B3-948B-1728B52AA6E4}">
                    <adec:decorative xmlns:adec="http://schemas.microsoft.com/office/drawing/2017/decorative" val="1"/>
                  </a:ext>
                </a:extLst>
              </p:cNvPr>
              <p:cNvCxnSpPr>
                <a:cxnSpLocks/>
              </p:cNvCxnSpPr>
              <p:nvPr userDrawn="1"/>
            </p:nvCxnSpPr>
            <p:spPr bwMode="auto">
              <a:xfrm rot="5400000" flipH="1">
                <a:off x="7377436"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56D5341F-27D7-BF4C-8C1E-C981055AF59F}"/>
                  </a:ext>
                  <a:ext uri="{C183D7F6-B498-43B3-948B-1728B52AA6E4}">
                    <adec:decorative xmlns:adec="http://schemas.microsoft.com/office/drawing/2017/decorative" val="1"/>
                  </a:ext>
                </a:extLst>
              </p:cNvPr>
              <p:cNvCxnSpPr>
                <a:cxnSpLocks/>
              </p:cNvCxnSpPr>
              <p:nvPr userDrawn="1"/>
            </p:nvCxnSpPr>
            <p:spPr bwMode="auto">
              <a:xfrm rot="5400000" flipH="1">
                <a:off x="7609211"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01BE58DD-F9E8-6641-A409-B39F8815FDBD}"/>
                  </a:ext>
                  <a:ext uri="{C183D7F6-B498-43B3-948B-1728B52AA6E4}">
                    <adec:decorative xmlns:adec="http://schemas.microsoft.com/office/drawing/2017/decorative" val="1"/>
                  </a:ext>
                </a:extLst>
              </p:cNvPr>
              <p:cNvCxnSpPr>
                <a:cxnSpLocks/>
              </p:cNvCxnSpPr>
              <p:nvPr userDrawn="1"/>
            </p:nvCxnSpPr>
            <p:spPr bwMode="auto">
              <a:xfrm rot="5400000" flipH="1">
                <a:off x="8120380"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75465577-52DB-7246-8153-28B3D6DD287A}"/>
                  </a:ext>
                  <a:ext uri="{C183D7F6-B498-43B3-948B-1728B52AA6E4}">
                    <adec:decorative xmlns:adec="http://schemas.microsoft.com/office/drawing/2017/decorative" val="1"/>
                  </a:ext>
                </a:extLst>
              </p:cNvPr>
              <p:cNvCxnSpPr>
                <a:cxnSpLocks/>
              </p:cNvCxnSpPr>
              <p:nvPr userDrawn="1"/>
            </p:nvCxnSpPr>
            <p:spPr bwMode="auto">
              <a:xfrm rot="5400000" flipH="1">
                <a:off x="8345805" y="-6159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F171A598-E4EE-A54B-B540-5DEEF2F3A784}"/>
                </a:ext>
              </a:extLst>
            </p:cNvPr>
            <p:cNvGrpSpPr/>
            <p:nvPr userDrawn="1"/>
          </p:nvGrpSpPr>
          <p:grpSpPr>
            <a:xfrm>
              <a:off x="9153525" y="228219"/>
              <a:ext cx="91440" cy="4683506"/>
              <a:chOff x="-109730" y="228219"/>
              <a:chExt cx="91440" cy="4683506"/>
            </a:xfrm>
          </p:grpSpPr>
          <p:cxnSp>
            <p:nvCxnSpPr>
              <p:cNvPr id="12" name="Straight Connector 11">
                <a:extLst>
                  <a:ext uri="{FF2B5EF4-FFF2-40B4-BE49-F238E27FC236}">
                    <a16:creationId xmlns:a16="http://schemas.microsoft.com/office/drawing/2014/main" id="{DA700220-914D-6A4B-848C-4461C1E1C0B0}"/>
                  </a:ext>
                  <a:ext uri="{C183D7F6-B498-43B3-948B-1728B52AA6E4}">
                    <adec:decorative xmlns:adec="http://schemas.microsoft.com/office/drawing/2017/decorative" val="1"/>
                  </a:ext>
                </a:extLst>
              </p:cNvPr>
              <p:cNvCxnSpPr>
                <a:cxnSpLocks/>
              </p:cNvCxnSpPr>
              <p:nvPr userDrawn="1"/>
            </p:nvCxnSpPr>
            <p:spPr bwMode="auto">
              <a:xfrm flipH="1">
                <a:off x="-109730" y="1104900"/>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901B357-C114-CA4A-B942-2866987CB315}"/>
                  </a:ext>
                  <a:ext uri="{C183D7F6-B498-43B3-948B-1728B52AA6E4}">
                    <adec:decorative xmlns:adec="http://schemas.microsoft.com/office/drawing/2017/decorative" val="1"/>
                  </a:ext>
                </a:extLst>
              </p:cNvPr>
              <p:cNvCxnSpPr>
                <a:cxnSpLocks/>
              </p:cNvCxnSpPr>
              <p:nvPr userDrawn="1"/>
            </p:nvCxnSpPr>
            <p:spPr bwMode="auto">
              <a:xfrm flipH="1">
                <a:off x="-109730" y="122872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E10F45A-D3FE-EE4D-B788-029B2F537B3A}"/>
                  </a:ext>
                  <a:ext uri="{C183D7F6-B498-43B3-948B-1728B52AA6E4}">
                    <adec:decorative xmlns:adec="http://schemas.microsoft.com/office/drawing/2017/decorative" val="1"/>
                  </a:ext>
                </a:extLst>
              </p:cNvPr>
              <p:cNvCxnSpPr>
                <a:cxnSpLocks/>
              </p:cNvCxnSpPr>
              <p:nvPr userDrawn="1"/>
            </p:nvCxnSpPr>
            <p:spPr bwMode="auto">
              <a:xfrm flipH="1">
                <a:off x="-109730" y="1471420"/>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CDB0361-B518-6E44-BA52-CCED54355B46}"/>
                  </a:ext>
                  <a:ext uri="{C183D7F6-B498-43B3-948B-1728B52AA6E4}">
                    <adec:decorative xmlns:adec="http://schemas.microsoft.com/office/drawing/2017/decorative" val="1"/>
                  </a:ext>
                </a:extLst>
              </p:cNvPr>
              <p:cNvCxnSpPr>
                <a:cxnSpLocks/>
              </p:cNvCxnSpPr>
              <p:nvPr userDrawn="1"/>
            </p:nvCxnSpPr>
            <p:spPr bwMode="auto">
              <a:xfrm flipH="1">
                <a:off x="-109730" y="2570990"/>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C3D2AC1-1369-D64A-90DB-D9645EF5AA1A}"/>
                  </a:ext>
                  <a:ext uri="{C183D7F6-B498-43B3-948B-1728B52AA6E4}">
                    <adec:decorative xmlns:adec="http://schemas.microsoft.com/office/drawing/2017/decorative" val="1"/>
                  </a:ext>
                </a:extLst>
              </p:cNvPr>
              <p:cNvCxnSpPr>
                <a:cxnSpLocks/>
              </p:cNvCxnSpPr>
              <p:nvPr userDrawn="1"/>
            </p:nvCxnSpPr>
            <p:spPr bwMode="auto">
              <a:xfrm flipH="1">
                <a:off x="-109730" y="2449697"/>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47F46684-4257-834D-B8E9-2A4C56C58422}"/>
                  </a:ext>
                  <a:ext uri="{C183D7F6-B498-43B3-948B-1728B52AA6E4}">
                    <adec:decorative xmlns:adec="http://schemas.microsoft.com/office/drawing/2017/decorative" val="1"/>
                  </a:ext>
                </a:extLst>
              </p:cNvPr>
              <p:cNvCxnSpPr>
                <a:cxnSpLocks/>
              </p:cNvCxnSpPr>
              <p:nvPr userDrawn="1"/>
            </p:nvCxnSpPr>
            <p:spPr bwMode="auto">
              <a:xfrm flipH="1">
                <a:off x="-109730" y="3675249"/>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C8254C8-C2B2-E149-BD14-6132DD21B94E}"/>
                  </a:ext>
                  <a:ext uri="{C183D7F6-B498-43B3-948B-1728B52AA6E4}">
                    <adec:decorative xmlns:adec="http://schemas.microsoft.com/office/drawing/2017/decorative" val="1"/>
                  </a:ext>
                </a:extLst>
              </p:cNvPr>
              <p:cNvCxnSpPr>
                <a:cxnSpLocks/>
              </p:cNvCxnSpPr>
              <p:nvPr userDrawn="1"/>
            </p:nvCxnSpPr>
            <p:spPr bwMode="auto">
              <a:xfrm flipH="1">
                <a:off x="-109730" y="228219"/>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CFB5EC0-AC62-D340-AD00-5E3A671FC5F1}"/>
                  </a:ext>
                  <a:ext uri="{C183D7F6-B498-43B3-948B-1728B52AA6E4}">
                    <adec:decorative xmlns:adec="http://schemas.microsoft.com/office/drawing/2017/decorative" val="1"/>
                  </a:ext>
                </a:extLst>
              </p:cNvPr>
              <p:cNvCxnSpPr>
                <a:cxnSpLocks/>
              </p:cNvCxnSpPr>
              <p:nvPr userDrawn="1"/>
            </p:nvCxnSpPr>
            <p:spPr bwMode="auto">
              <a:xfrm flipH="1">
                <a:off x="-109730" y="4911725"/>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92251E74-6AB4-4049-A8D6-2494CFAA1038}"/>
                  </a:ext>
                  <a:ext uri="{C183D7F6-B498-43B3-948B-1728B52AA6E4}">
                    <adec:decorative xmlns:adec="http://schemas.microsoft.com/office/drawing/2017/decorative" val="1"/>
                  </a:ext>
                </a:extLst>
              </p:cNvPr>
              <p:cNvCxnSpPr>
                <a:cxnSpLocks/>
              </p:cNvCxnSpPr>
              <p:nvPr userDrawn="1"/>
            </p:nvCxnSpPr>
            <p:spPr bwMode="auto">
              <a:xfrm flipH="1">
                <a:off x="-109730" y="2690622"/>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2BF15DC-BD89-4841-83C5-14C53063E06C}"/>
                  </a:ext>
                  <a:ext uri="{C183D7F6-B498-43B3-948B-1728B52AA6E4}">
                    <adec:decorative xmlns:adec="http://schemas.microsoft.com/office/drawing/2017/decorative" val="1"/>
                  </a:ext>
                </a:extLst>
              </p:cNvPr>
              <p:cNvCxnSpPr>
                <a:cxnSpLocks/>
              </p:cNvCxnSpPr>
              <p:nvPr userDrawn="1"/>
            </p:nvCxnSpPr>
            <p:spPr bwMode="auto">
              <a:xfrm flipH="1">
                <a:off x="-109730" y="3913374"/>
                <a:ext cx="91440" cy="0"/>
              </a:xfrm>
              <a:prstGeom prst="line">
                <a:avLst/>
              </a:prstGeom>
              <a:ln w="3175">
                <a:solidFill>
                  <a:srgbClr val="B9B5A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567988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A759D-86C8-8CD9-985F-DC579019C1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299A7D-B4C4-EF5D-CD7E-97A394398C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B75F8A-BCD2-5282-AA67-2A705FE0162D}"/>
              </a:ext>
            </a:extLst>
          </p:cNvPr>
          <p:cNvSpPr>
            <a:spLocks noGrp="1"/>
          </p:cNvSpPr>
          <p:nvPr>
            <p:ph type="dt" sz="half" idx="10"/>
          </p:nvPr>
        </p:nvSpPr>
        <p:spPr/>
        <p:txBody>
          <a:bodyPr/>
          <a:lstStyle/>
          <a:p>
            <a:fld id="{D3CEC78F-B1B9-374A-83C1-0952630966D6}" type="datetimeFigureOut">
              <a:rPr lang="en-US" smtClean="0"/>
              <a:t>9/21/2024</a:t>
            </a:fld>
            <a:endParaRPr lang="en-US"/>
          </a:p>
        </p:txBody>
      </p:sp>
      <p:sp>
        <p:nvSpPr>
          <p:cNvPr id="5" name="Footer Placeholder 4">
            <a:extLst>
              <a:ext uri="{FF2B5EF4-FFF2-40B4-BE49-F238E27FC236}">
                <a16:creationId xmlns:a16="http://schemas.microsoft.com/office/drawing/2014/main" id="{BD0F7F74-A6E9-B815-910F-2FC2D1618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C1216-4125-B0C7-086A-BE4AC3B2225C}"/>
              </a:ext>
            </a:extLst>
          </p:cNvPr>
          <p:cNvSpPr>
            <a:spLocks noGrp="1"/>
          </p:cNvSpPr>
          <p:nvPr>
            <p:ph type="sldNum" sz="quarter" idx="12"/>
          </p:nvPr>
        </p:nvSpPr>
        <p:spPr/>
        <p:txBody>
          <a:bodyPr/>
          <a:lstStyle/>
          <a:p>
            <a:fld id="{CF410632-AC54-254A-96EA-3CA37BE3CAD7}" type="slidenum">
              <a:rPr lang="en-US" smtClean="0"/>
              <a:t>‹#›</a:t>
            </a:fld>
            <a:endParaRPr lang="en-US"/>
          </a:p>
        </p:txBody>
      </p:sp>
    </p:spTree>
    <p:extLst>
      <p:ext uri="{BB962C8B-B14F-4D97-AF65-F5344CB8AC3E}">
        <p14:creationId xmlns:p14="http://schemas.microsoft.com/office/powerpoint/2010/main" val="3973404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00FF-3C4B-2D84-8380-B8267B410F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62B71D-28AD-DEE1-2B87-425591D771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E77AAB-643C-BB2A-3483-123AD09CB593}"/>
              </a:ext>
            </a:extLst>
          </p:cNvPr>
          <p:cNvSpPr>
            <a:spLocks noGrp="1"/>
          </p:cNvSpPr>
          <p:nvPr>
            <p:ph type="dt" sz="half" idx="10"/>
          </p:nvPr>
        </p:nvSpPr>
        <p:spPr/>
        <p:txBody>
          <a:bodyPr/>
          <a:lstStyle/>
          <a:p>
            <a:fld id="{D3CEC78F-B1B9-374A-83C1-0952630966D6}" type="datetimeFigureOut">
              <a:rPr lang="en-US" smtClean="0"/>
              <a:t>9/21/2024</a:t>
            </a:fld>
            <a:endParaRPr lang="en-US"/>
          </a:p>
        </p:txBody>
      </p:sp>
      <p:sp>
        <p:nvSpPr>
          <p:cNvPr id="5" name="Footer Placeholder 4">
            <a:extLst>
              <a:ext uri="{FF2B5EF4-FFF2-40B4-BE49-F238E27FC236}">
                <a16:creationId xmlns:a16="http://schemas.microsoft.com/office/drawing/2014/main" id="{D3F58FC5-DD87-C12F-CC80-DB573457C7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E4550-86D5-F8D2-F351-61B522AC6503}"/>
              </a:ext>
            </a:extLst>
          </p:cNvPr>
          <p:cNvSpPr>
            <a:spLocks noGrp="1"/>
          </p:cNvSpPr>
          <p:nvPr>
            <p:ph type="sldNum" sz="quarter" idx="12"/>
          </p:nvPr>
        </p:nvSpPr>
        <p:spPr/>
        <p:txBody>
          <a:bodyPr/>
          <a:lstStyle/>
          <a:p>
            <a:fld id="{CF410632-AC54-254A-96EA-3CA37BE3CAD7}" type="slidenum">
              <a:rPr lang="en-US" smtClean="0"/>
              <a:t>‹#›</a:t>
            </a:fld>
            <a:endParaRPr lang="en-US"/>
          </a:p>
        </p:txBody>
      </p:sp>
    </p:spTree>
    <p:extLst>
      <p:ext uri="{BB962C8B-B14F-4D97-AF65-F5344CB8AC3E}">
        <p14:creationId xmlns:p14="http://schemas.microsoft.com/office/powerpoint/2010/main" val="416505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16687-FCE5-E052-D49A-DF1B396CD4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2040B0-5EFD-FAA8-8B65-5ECE7C8D5F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20C383-5986-A30E-E6EB-A13A6C178F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915D83-8E93-776C-A374-83C84900D98A}"/>
              </a:ext>
            </a:extLst>
          </p:cNvPr>
          <p:cNvSpPr>
            <a:spLocks noGrp="1"/>
          </p:cNvSpPr>
          <p:nvPr>
            <p:ph type="dt" sz="half" idx="10"/>
          </p:nvPr>
        </p:nvSpPr>
        <p:spPr/>
        <p:txBody>
          <a:bodyPr/>
          <a:lstStyle/>
          <a:p>
            <a:fld id="{D3CEC78F-B1B9-374A-83C1-0952630966D6}" type="datetimeFigureOut">
              <a:rPr lang="en-US" smtClean="0"/>
              <a:t>9/21/2024</a:t>
            </a:fld>
            <a:endParaRPr lang="en-US"/>
          </a:p>
        </p:txBody>
      </p:sp>
      <p:sp>
        <p:nvSpPr>
          <p:cNvPr id="6" name="Footer Placeholder 5">
            <a:extLst>
              <a:ext uri="{FF2B5EF4-FFF2-40B4-BE49-F238E27FC236}">
                <a16:creationId xmlns:a16="http://schemas.microsoft.com/office/drawing/2014/main" id="{C0720E13-DFB2-6C99-EFD1-4850C57BD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8F85FD-890A-84C5-C428-2CEA6EA8E323}"/>
              </a:ext>
            </a:extLst>
          </p:cNvPr>
          <p:cNvSpPr>
            <a:spLocks noGrp="1"/>
          </p:cNvSpPr>
          <p:nvPr>
            <p:ph type="sldNum" sz="quarter" idx="12"/>
          </p:nvPr>
        </p:nvSpPr>
        <p:spPr/>
        <p:txBody>
          <a:bodyPr/>
          <a:lstStyle/>
          <a:p>
            <a:fld id="{CF410632-AC54-254A-96EA-3CA37BE3CAD7}" type="slidenum">
              <a:rPr lang="en-US" smtClean="0"/>
              <a:t>‹#›</a:t>
            </a:fld>
            <a:endParaRPr lang="en-US"/>
          </a:p>
        </p:txBody>
      </p:sp>
    </p:spTree>
    <p:extLst>
      <p:ext uri="{BB962C8B-B14F-4D97-AF65-F5344CB8AC3E}">
        <p14:creationId xmlns:p14="http://schemas.microsoft.com/office/powerpoint/2010/main" val="3949417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65245-D199-0672-7E7D-3C284D4123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5CEB33-5815-61BB-4E71-A84DCDB3B3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7A99EB-D7FC-FAA0-4C7D-97064B9783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5CF8F0-8E3B-2137-84CF-5CF4622EBC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FFE88C-6991-FA95-C872-989EBD9920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6153D9-7F7A-94BA-E386-79EB301C9E2C}"/>
              </a:ext>
            </a:extLst>
          </p:cNvPr>
          <p:cNvSpPr>
            <a:spLocks noGrp="1"/>
          </p:cNvSpPr>
          <p:nvPr>
            <p:ph type="dt" sz="half" idx="10"/>
          </p:nvPr>
        </p:nvSpPr>
        <p:spPr/>
        <p:txBody>
          <a:bodyPr/>
          <a:lstStyle/>
          <a:p>
            <a:fld id="{D3CEC78F-B1B9-374A-83C1-0952630966D6}" type="datetimeFigureOut">
              <a:rPr lang="en-US" smtClean="0"/>
              <a:t>9/21/2024</a:t>
            </a:fld>
            <a:endParaRPr lang="en-US"/>
          </a:p>
        </p:txBody>
      </p:sp>
      <p:sp>
        <p:nvSpPr>
          <p:cNvPr id="8" name="Footer Placeholder 7">
            <a:extLst>
              <a:ext uri="{FF2B5EF4-FFF2-40B4-BE49-F238E27FC236}">
                <a16:creationId xmlns:a16="http://schemas.microsoft.com/office/drawing/2014/main" id="{E77F584C-AC50-C723-FE81-0A637205DB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0D65EA-34DB-D3E9-1CDB-C3D4E79900E4}"/>
              </a:ext>
            </a:extLst>
          </p:cNvPr>
          <p:cNvSpPr>
            <a:spLocks noGrp="1"/>
          </p:cNvSpPr>
          <p:nvPr>
            <p:ph type="sldNum" sz="quarter" idx="12"/>
          </p:nvPr>
        </p:nvSpPr>
        <p:spPr/>
        <p:txBody>
          <a:bodyPr/>
          <a:lstStyle/>
          <a:p>
            <a:fld id="{CF410632-AC54-254A-96EA-3CA37BE3CAD7}" type="slidenum">
              <a:rPr lang="en-US" smtClean="0"/>
              <a:t>‹#›</a:t>
            </a:fld>
            <a:endParaRPr lang="en-US"/>
          </a:p>
        </p:txBody>
      </p:sp>
    </p:spTree>
    <p:extLst>
      <p:ext uri="{BB962C8B-B14F-4D97-AF65-F5344CB8AC3E}">
        <p14:creationId xmlns:p14="http://schemas.microsoft.com/office/powerpoint/2010/main" val="3033433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25314-4B55-5583-510D-241B268D6D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74EC2E-A314-8263-BA1B-238D6915126B}"/>
              </a:ext>
            </a:extLst>
          </p:cNvPr>
          <p:cNvSpPr>
            <a:spLocks noGrp="1"/>
          </p:cNvSpPr>
          <p:nvPr>
            <p:ph type="dt" sz="half" idx="10"/>
          </p:nvPr>
        </p:nvSpPr>
        <p:spPr/>
        <p:txBody>
          <a:bodyPr/>
          <a:lstStyle/>
          <a:p>
            <a:fld id="{D3CEC78F-B1B9-374A-83C1-0952630966D6}" type="datetimeFigureOut">
              <a:rPr lang="en-US" smtClean="0"/>
              <a:t>9/21/2024</a:t>
            </a:fld>
            <a:endParaRPr lang="en-US"/>
          </a:p>
        </p:txBody>
      </p:sp>
      <p:sp>
        <p:nvSpPr>
          <p:cNvPr id="4" name="Footer Placeholder 3">
            <a:extLst>
              <a:ext uri="{FF2B5EF4-FFF2-40B4-BE49-F238E27FC236}">
                <a16:creationId xmlns:a16="http://schemas.microsoft.com/office/drawing/2014/main" id="{9FEDE6DD-058D-9279-12F6-53F96FF3DC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21A17C-59CA-9321-400B-7087D8BF5C24}"/>
              </a:ext>
            </a:extLst>
          </p:cNvPr>
          <p:cNvSpPr>
            <a:spLocks noGrp="1"/>
          </p:cNvSpPr>
          <p:nvPr>
            <p:ph type="sldNum" sz="quarter" idx="12"/>
          </p:nvPr>
        </p:nvSpPr>
        <p:spPr/>
        <p:txBody>
          <a:bodyPr/>
          <a:lstStyle/>
          <a:p>
            <a:fld id="{CF410632-AC54-254A-96EA-3CA37BE3CAD7}" type="slidenum">
              <a:rPr lang="en-US" smtClean="0"/>
              <a:t>‹#›</a:t>
            </a:fld>
            <a:endParaRPr lang="en-US"/>
          </a:p>
        </p:txBody>
      </p:sp>
    </p:spTree>
    <p:extLst>
      <p:ext uri="{BB962C8B-B14F-4D97-AF65-F5344CB8AC3E}">
        <p14:creationId xmlns:p14="http://schemas.microsoft.com/office/powerpoint/2010/main" val="90103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BC91C0-552B-E5FD-F310-4E1DAF1C4DD2}"/>
              </a:ext>
            </a:extLst>
          </p:cNvPr>
          <p:cNvSpPr>
            <a:spLocks noGrp="1"/>
          </p:cNvSpPr>
          <p:nvPr>
            <p:ph type="dt" sz="half" idx="10"/>
          </p:nvPr>
        </p:nvSpPr>
        <p:spPr/>
        <p:txBody>
          <a:bodyPr/>
          <a:lstStyle/>
          <a:p>
            <a:fld id="{D3CEC78F-B1B9-374A-83C1-0952630966D6}" type="datetimeFigureOut">
              <a:rPr lang="en-US" smtClean="0"/>
              <a:t>9/21/2024</a:t>
            </a:fld>
            <a:endParaRPr lang="en-US"/>
          </a:p>
        </p:txBody>
      </p:sp>
      <p:sp>
        <p:nvSpPr>
          <p:cNvPr id="3" name="Footer Placeholder 2">
            <a:extLst>
              <a:ext uri="{FF2B5EF4-FFF2-40B4-BE49-F238E27FC236}">
                <a16:creationId xmlns:a16="http://schemas.microsoft.com/office/drawing/2014/main" id="{D6F58E8C-77BB-77C2-E5BA-FC0F9E07F4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E3D6CC-DF98-2461-D57C-F3760B078573}"/>
              </a:ext>
            </a:extLst>
          </p:cNvPr>
          <p:cNvSpPr>
            <a:spLocks noGrp="1"/>
          </p:cNvSpPr>
          <p:nvPr>
            <p:ph type="sldNum" sz="quarter" idx="12"/>
          </p:nvPr>
        </p:nvSpPr>
        <p:spPr/>
        <p:txBody>
          <a:bodyPr/>
          <a:lstStyle/>
          <a:p>
            <a:fld id="{CF410632-AC54-254A-96EA-3CA37BE3CAD7}" type="slidenum">
              <a:rPr lang="en-US" smtClean="0"/>
              <a:t>‹#›</a:t>
            </a:fld>
            <a:endParaRPr lang="en-US"/>
          </a:p>
        </p:txBody>
      </p:sp>
    </p:spTree>
    <p:extLst>
      <p:ext uri="{BB962C8B-B14F-4D97-AF65-F5344CB8AC3E}">
        <p14:creationId xmlns:p14="http://schemas.microsoft.com/office/powerpoint/2010/main" val="1057916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3BD7-3B13-2827-490F-DD7E5A4DC8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3E81F7-CDC0-1210-6FC1-252B1CB04D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7F8B26-E568-440E-5CB0-254F2173DB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1A2F87-77D6-5D37-D2AB-F616E070B9E1}"/>
              </a:ext>
            </a:extLst>
          </p:cNvPr>
          <p:cNvSpPr>
            <a:spLocks noGrp="1"/>
          </p:cNvSpPr>
          <p:nvPr>
            <p:ph type="dt" sz="half" idx="10"/>
          </p:nvPr>
        </p:nvSpPr>
        <p:spPr/>
        <p:txBody>
          <a:bodyPr/>
          <a:lstStyle/>
          <a:p>
            <a:fld id="{D3CEC78F-B1B9-374A-83C1-0952630966D6}" type="datetimeFigureOut">
              <a:rPr lang="en-US" smtClean="0"/>
              <a:t>9/21/2024</a:t>
            </a:fld>
            <a:endParaRPr lang="en-US"/>
          </a:p>
        </p:txBody>
      </p:sp>
      <p:sp>
        <p:nvSpPr>
          <p:cNvPr id="6" name="Footer Placeholder 5">
            <a:extLst>
              <a:ext uri="{FF2B5EF4-FFF2-40B4-BE49-F238E27FC236}">
                <a16:creationId xmlns:a16="http://schemas.microsoft.com/office/drawing/2014/main" id="{D2048D55-6CE7-E794-E02C-24032F2305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A5EDB2-D684-180C-0C21-233564F37371}"/>
              </a:ext>
            </a:extLst>
          </p:cNvPr>
          <p:cNvSpPr>
            <a:spLocks noGrp="1"/>
          </p:cNvSpPr>
          <p:nvPr>
            <p:ph type="sldNum" sz="quarter" idx="12"/>
          </p:nvPr>
        </p:nvSpPr>
        <p:spPr/>
        <p:txBody>
          <a:bodyPr/>
          <a:lstStyle/>
          <a:p>
            <a:fld id="{CF410632-AC54-254A-96EA-3CA37BE3CAD7}" type="slidenum">
              <a:rPr lang="en-US" smtClean="0"/>
              <a:t>‹#›</a:t>
            </a:fld>
            <a:endParaRPr lang="en-US"/>
          </a:p>
        </p:txBody>
      </p:sp>
    </p:spTree>
    <p:extLst>
      <p:ext uri="{BB962C8B-B14F-4D97-AF65-F5344CB8AC3E}">
        <p14:creationId xmlns:p14="http://schemas.microsoft.com/office/powerpoint/2010/main" val="2720857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4BB1-1E0C-0445-291F-94ECED6017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15EB8E-D56F-61D1-D46B-5FB4C3A66B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AB3ADB-2D26-81A2-A922-637DE80240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BDD5C-5050-EB45-30B4-A6B43839929A}"/>
              </a:ext>
            </a:extLst>
          </p:cNvPr>
          <p:cNvSpPr>
            <a:spLocks noGrp="1"/>
          </p:cNvSpPr>
          <p:nvPr>
            <p:ph type="dt" sz="half" idx="10"/>
          </p:nvPr>
        </p:nvSpPr>
        <p:spPr/>
        <p:txBody>
          <a:bodyPr/>
          <a:lstStyle/>
          <a:p>
            <a:fld id="{D3CEC78F-B1B9-374A-83C1-0952630966D6}" type="datetimeFigureOut">
              <a:rPr lang="en-US" smtClean="0"/>
              <a:t>9/21/2024</a:t>
            </a:fld>
            <a:endParaRPr lang="en-US"/>
          </a:p>
        </p:txBody>
      </p:sp>
      <p:sp>
        <p:nvSpPr>
          <p:cNvPr id="6" name="Footer Placeholder 5">
            <a:extLst>
              <a:ext uri="{FF2B5EF4-FFF2-40B4-BE49-F238E27FC236}">
                <a16:creationId xmlns:a16="http://schemas.microsoft.com/office/drawing/2014/main" id="{ED532B1B-DED8-F2C9-ECB1-9218CD258D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DDED3-2B5B-5FCF-7197-CC29545373F6}"/>
              </a:ext>
            </a:extLst>
          </p:cNvPr>
          <p:cNvSpPr>
            <a:spLocks noGrp="1"/>
          </p:cNvSpPr>
          <p:nvPr>
            <p:ph type="sldNum" sz="quarter" idx="12"/>
          </p:nvPr>
        </p:nvSpPr>
        <p:spPr/>
        <p:txBody>
          <a:bodyPr/>
          <a:lstStyle/>
          <a:p>
            <a:fld id="{CF410632-AC54-254A-96EA-3CA37BE3CAD7}" type="slidenum">
              <a:rPr lang="en-US" smtClean="0"/>
              <a:t>‹#›</a:t>
            </a:fld>
            <a:endParaRPr lang="en-US"/>
          </a:p>
        </p:txBody>
      </p:sp>
    </p:spTree>
    <p:extLst>
      <p:ext uri="{BB962C8B-B14F-4D97-AF65-F5344CB8AC3E}">
        <p14:creationId xmlns:p14="http://schemas.microsoft.com/office/powerpoint/2010/main" val="500143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49C294-B636-7351-02AB-2683B65C7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A9726B-551A-0EED-D03B-11D224C513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C32FE-A7F1-8951-927A-34EFD7A5F3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CEC78F-B1B9-374A-83C1-0952630966D6}" type="datetimeFigureOut">
              <a:rPr lang="en-US" smtClean="0"/>
              <a:t>9/21/2024</a:t>
            </a:fld>
            <a:endParaRPr lang="en-US"/>
          </a:p>
        </p:txBody>
      </p:sp>
      <p:sp>
        <p:nvSpPr>
          <p:cNvPr id="5" name="Footer Placeholder 4">
            <a:extLst>
              <a:ext uri="{FF2B5EF4-FFF2-40B4-BE49-F238E27FC236}">
                <a16:creationId xmlns:a16="http://schemas.microsoft.com/office/drawing/2014/main" id="{3A0D79BA-A0E7-60E4-F546-F01AE895F1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23052AA-849F-71E4-82D2-539119C862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410632-AC54-254A-96EA-3CA37BE3CAD7}" type="slidenum">
              <a:rPr lang="en-US" smtClean="0"/>
              <a:t>‹#›</a:t>
            </a:fld>
            <a:endParaRPr lang="en-US"/>
          </a:p>
        </p:txBody>
      </p:sp>
    </p:spTree>
    <p:extLst>
      <p:ext uri="{BB962C8B-B14F-4D97-AF65-F5344CB8AC3E}">
        <p14:creationId xmlns:p14="http://schemas.microsoft.com/office/powerpoint/2010/main" val="3643825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notesSlide" Target="../notesSlides/notesSlide12.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5.emf"/><Relationship Id="rId5" Type="http://schemas.openxmlformats.org/officeDocument/2006/relationships/image" Target="../media/image19.png"/><Relationship Id="rId15" Type="http://schemas.openxmlformats.org/officeDocument/2006/relationships/image" Target="../media/image29.sv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4.sv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8.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5AF227DD-5394-134C-99A3-5EC3E28F4D7A}"/>
              </a:ext>
            </a:extLst>
          </p:cNvPr>
          <p:cNvSpPr/>
          <p:nvPr/>
        </p:nvSpPr>
        <p:spPr>
          <a:xfrm>
            <a:off x="0" y="0"/>
            <a:ext cx="12192000" cy="636814"/>
          </a:xfrm>
          <a:custGeom>
            <a:avLst/>
            <a:gdLst/>
            <a:ahLst/>
            <a:cxnLst/>
            <a:rect l="l" t="t" r="r" b="b"/>
            <a:pathLst>
              <a:path w="12192000" h="2286000">
                <a:moveTo>
                  <a:pt x="0" y="2286000"/>
                </a:moveTo>
                <a:lnTo>
                  <a:pt x="12192000" y="2286000"/>
                </a:lnTo>
                <a:lnTo>
                  <a:pt x="12192000" y="0"/>
                </a:lnTo>
                <a:lnTo>
                  <a:pt x="0" y="0"/>
                </a:lnTo>
                <a:lnTo>
                  <a:pt x="0" y="2286000"/>
                </a:lnTo>
                <a:close/>
              </a:path>
            </a:pathLst>
          </a:custGeom>
          <a:solidFill>
            <a:srgbClr val="022B8C"/>
          </a:solidFill>
        </p:spPr>
        <p:txBody>
          <a:bodyPr wrap="square" lIns="0" tIns="0" rIns="0" bIns="0" rtlCol="0"/>
          <a:lstStyle/>
          <a:p>
            <a:pPr algn="ctr">
              <a:lnSpc>
                <a:spcPct val="120000"/>
              </a:lnSpc>
            </a:pPr>
            <a:r>
              <a:rPr lang="en-US" sz="4000" b="1" dirty="0">
                <a:solidFill>
                  <a:schemeClr val="bg1"/>
                </a:solidFill>
                <a:latin typeface="Arial" panose="020B0604020202020204" pitchFamily="34" charset="0"/>
                <a:cs typeface="Arial" panose="020B0604020202020204" pitchFamily="34" charset="0"/>
              </a:rPr>
              <a:t>Center for Health Services Research</a:t>
            </a:r>
            <a:endParaRPr lang="en-US" sz="4000" b="1" i="1" u="sng" dirty="0">
              <a:solidFill>
                <a:schemeClr val="bg1"/>
              </a:solidFill>
            </a:endParaRPr>
          </a:p>
        </p:txBody>
      </p:sp>
      <p:sp>
        <p:nvSpPr>
          <p:cNvPr id="5" name="object 2">
            <a:extLst>
              <a:ext uri="{FF2B5EF4-FFF2-40B4-BE49-F238E27FC236}">
                <a16:creationId xmlns:a16="http://schemas.microsoft.com/office/drawing/2014/main" id="{74179467-80DF-F04B-A962-68C1ED90A706}"/>
              </a:ext>
            </a:extLst>
          </p:cNvPr>
          <p:cNvSpPr/>
          <p:nvPr/>
        </p:nvSpPr>
        <p:spPr>
          <a:xfrm>
            <a:off x="0" y="6221186"/>
            <a:ext cx="12192000" cy="636814"/>
          </a:xfrm>
          <a:custGeom>
            <a:avLst/>
            <a:gdLst/>
            <a:ahLst/>
            <a:cxnLst/>
            <a:rect l="l" t="t" r="r" b="b"/>
            <a:pathLst>
              <a:path w="12192000" h="2286000">
                <a:moveTo>
                  <a:pt x="0" y="2286000"/>
                </a:moveTo>
                <a:lnTo>
                  <a:pt x="12192000" y="2286000"/>
                </a:lnTo>
                <a:lnTo>
                  <a:pt x="12192000" y="0"/>
                </a:lnTo>
                <a:lnTo>
                  <a:pt x="0" y="0"/>
                </a:lnTo>
                <a:lnTo>
                  <a:pt x="0" y="2286000"/>
                </a:lnTo>
                <a:close/>
              </a:path>
            </a:pathLst>
          </a:custGeom>
          <a:solidFill>
            <a:srgbClr val="022B8C"/>
          </a:solidFill>
        </p:spPr>
        <p:txBody>
          <a:bodyPr wrap="square" lIns="0" tIns="0" rIns="0" bIns="0" rtlCol="0"/>
          <a:lstStyle/>
          <a:p>
            <a:pPr algn="ctr"/>
            <a:endParaRPr dirty="0"/>
          </a:p>
        </p:txBody>
      </p:sp>
      <p:pic>
        <p:nvPicPr>
          <p:cNvPr id="6" name="Picture 5">
            <a:extLst>
              <a:ext uri="{FF2B5EF4-FFF2-40B4-BE49-F238E27FC236}">
                <a16:creationId xmlns:a16="http://schemas.microsoft.com/office/drawing/2014/main" id="{3DB887D1-AD7F-A74A-8180-6FABB7B8D3CB}"/>
              </a:ext>
            </a:extLst>
          </p:cNvPr>
          <p:cNvPicPr>
            <a:picLocks noChangeAspect="1"/>
          </p:cNvPicPr>
          <p:nvPr/>
        </p:nvPicPr>
        <p:blipFill>
          <a:blip r:embed="rId3"/>
          <a:stretch>
            <a:fillRect/>
          </a:stretch>
        </p:blipFill>
        <p:spPr>
          <a:xfrm>
            <a:off x="228600" y="6158058"/>
            <a:ext cx="3412210" cy="699941"/>
          </a:xfrm>
          <a:prstGeom prst="rect">
            <a:avLst/>
          </a:prstGeom>
        </p:spPr>
      </p:pic>
      <p:sp>
        <p:nvSpPr>
          <p:cNvPr id="2" name="Title 3">
            <a:extLst>
              <a:ext uri="{FF2B5EF4-FFF2-40B4-BE49-F238E27FC236}">
                <a16:creationId xmlns:a16="http://schemas.microsoft.com/office/drawing/2014/main" id="{5ED25FE6-82B7-4420-5173-9B97A37BE136}"/>
              </a:ext>
            </a:extLst>
          </p:cNvPr>
          <p:cNvSpPr>
            <a:spLocks noGrp="1"/>
          </p:cNvSpPr>
          <p:nvPr>
            <p:ph idx="1"/>
          </p:nvPr>
        </p:nvSpPr>
        <p:spPr>
          <a:xfrm>
            <a:off x="0" y="721400"/>
            <a:ext cx="12192000" cy="5500013"/>
          </a:xfrm>
          <a:solidFill>
            <a:schemeClr val="bg2">
              <a:lumMod val="90000"/>
            </a:schemeClr>
          </a:solidFill>
        </p:spPr>
        <p:txBody>
          <a:bodyPr>
            <a:normAutofit fontScale="97500" lnSpcReduction="10000"/>
          </a:bodyPr>
          <a:lstStyle/>
          <a:p>
            <a:pPr marL="0" indent="0" algn="ctr">
              <a:buNone/>
            </a:pPr>
            <a:endParaRPr lang="en-US" sz="4000" b="1" dirty="0">
              <a:latin typeface="Arial" panose="020B0604020202020204" pitchFamily="34" charset="0"/>
              <a:cs typeface="Arial" panose="020B0604020202020204" pitchFamily="34" charset="0"/>
            </a:endParaRPr>
          </a:p>
          <a:p>
            <a:pPr marL="0" indent="0" algn="ctr">
              <a:buNone/>
            </a:pPr>
            <a:r>
              <a:rPr lang="en-US" sz="4000" b="1" dirty="0">
                <a:latin typeface="Arial" panose="020B0604020202020204" pitchFamily="34" charset="0"/>
                <a:cs typeface="Arial" panose="020B0604020202020204" pitchFamily="34" charset="0"/>
              </a:rPr>
              <a:t>Data and Resources Available to Support </a:t>
            </a:r>
          </a:p>
          <a:p>
            <a:pPr marL="0" indent="0" algn="ctr">
              <a:buNone/>
            </a:pPr>
            <a:r>
              <a:rPr lang="en-US" sz="4000" b="1" dirty="0">
                <a:latin typeface="Arial" panose="020B0604020202020204" pitchFamily="34" charset="0"/>
                <a:cs typeface="Arial" panose="020B0604020202020204" pitchFamily="34" charset="0"/>
              </a:rPr>
              <a:t>Health Services Research: </a:t>
            </a:r>
          </a:p>
          <a:p>
            <a:pPr marL="0" indent="0" algn="ctr">
              <a:buNone/>
            </a:pPr>
            <a:r>
              <a:rPr lang="en-US" sz="4000" b="1" dirty="0">
                <a:latin typeface="Arial" panose="020B0604020202020204" pitchFamily="34" charset="0"/>
                <a:cs typeface="Arial" panose="020B0604020202020204" pitchFamily="34" charset="0"/>
              </a:rPr>
              <a:t>MarketScan, UKHC, and More</a:t>
            </a:r>
          </a:p>
          <a:p>
            <a:pPr marL="0" indent="0">
              <a:buNone/>
            </a:pPr>
            <a:endParaRPr lang="en-US" sz="4000" b="1" dirty="0">
              <a:latin typeface="Arial" panose="020B0604020202020204" pitchFamily="34" charset="0"/>
              <a:cs typeface="Arial" panose="020B0604020202020204" pitchFamily="34" charset="0"/>
            </a:endParaRPr>
          </a:p>
          <a:p>
            <a:pPr marL="0" indent="0" algn="ctr">
              <a:buNone/>
            </a:pPr>
            <a:r>
              <a:rPr lang="en-US" sz="2500" b="1" dirty="0">
                <a:latin typeface="Arial" panose="020B0604020202020204" pitchFamily="34" charset="0"/>
                <a:cs typeface="Arial" panose="020B0604020202020204" pitchFamily="34" charset="0"/>
              </a:rPr>
              <a:t>Jeffery Talbert, Institute for Biomedical Informatics</a:t>
            </a:r>
          </a:p>
          <a:p>
            <a:pPr marL="0" indent="0" algn="ctr">
              <a:buNone/>
            </a:pPr>
            <a:r>
              <a:rPr lang="en-US" sz="2500" b="1" dirty="0">
                <a:latin typeface="Arial" panose="020B0604020202020204" pitchFamily="34" charset="0"/>
                <a:cs typeface="Arial" panose="020B0604020202020204" pitchFamily="34" charset="0"/>
              </a:rPr>
              <a:t>Alexandria Corbeau, Institute for Biomedical Informatics</a:t>
            </a:r>
          </a:p>
          <a:p>
            <a:pPr marL="0" indent="0" algn="ctr">
              <a:buNone/>
            </a:pPr>
            <a:r>
              <a:rPr lang="en-US" sz="2500" b="1" dirty="0">
                <a:latin typeface="Arial" panose="020B0604020202020204" pitchFamily="34" charset="0"/>
                <a:cs typeface="Arial" panose="020B0604020202020204" pitchFamily="34" charset="0"/>
              </a:rPr>
              <a:t>Kelsey </a:t>
            </a:r>
            <a:r>
              <a:rPr lang="en-US" sz="2500" b="1" dirty="0" err="1">
                <a:latin typeface="Arial" panose="020B0604020202020204" pitchFamily="34" charset="0"/>
                <a:cs typeface="Arial" panose="020B0604020202020204" pitchFamily="34" charset="0"/>
              </a:rPr>
              <a:t>Karnik</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Biostat</a:t>
            </a:r>
            <a:r>
              <a:rPr lang="en-US" sz="2500" b="1" dirty="0">
                <a:latin typeface="Arial" panose="020B0604020202020204" pitchFamily="34" charset="0"/>
                <a:cs typeface="Arial" panose="020B0604020202020204" pitchFamily="34" charset="0"/>
              </a:rPr>
              <a:t> CIRCL</a:t>
            </a:r>
          </a:p>
          <a:p>
            <a:pPr marL="0" indent="0" algn="ctr">
              <a:buNone/>
            </a:pPr>
            <a:r>
              <a:rPr lang="en-US" sz="2500" b="1" dirty="0">
                <a:latin typeface="Arial" panose="020B0604020202020204" pitchFamily="34" charset="0"/>
                <a:cs typeface="Arial" panose="020B0604020202020204" pitchFamily="34" charset="0"/>
              </a:rPr>
              <a:t>Anthony </a:t>
            </a:r>
            <a:r>
              <a:rPr lang="en-US" sz="2500" b="1" dirty="0" err="1">
                <a:latin typeface="Arial" panose="020B0604020202020204" pitchFamily="34" charset="0"/>
                <a:cs typeface="Arial" panose="020B0604020202020204" pitchFamily="34" charset="0"/>
              </a:rPr>
              <a:t>Mangino</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Biostat</a:t>
            </a:r>
            <a:r>
              <a:rPr lang="en-US" sz="2500" b="1" dirty="0">
                <a:latin typeface="Arial" panose="020B0604020202020204" pitchFamily="34" charset="0"/>
                <a:cs typeface="Arial" panose="020B0604020202020204" pitchFamily="34" charset="0"/>
              </a:rPr>
              <a:t> CIRCL</a:t>
            </a:r>
          </a:p>
          <a:p>
            <a:pPr marL="0" indent="0">
              <a:buNone/>
            </a:pPr>
            <a:endParaRPr lang="en-US" sz="2500" b="1" dirty="0">
              <a:latin typeface="Arial" panose="020B0604020202020204" pitchFamily="34" charset="0"/>
              <a:cs typeface="Arial" panose="020B0604020202020204" pitchFamily="34" charset="0"/>
            </a:endParaRPr>
          </a:p>
          <a:p>
            <a:pPr marL="0" indent="0" algn="ctr">
              <a:buNone/>
            </a:pPr>
            <a:r>
              <a:rPr lang="en-US" sz="2500" b="1" dirty="0">
                <a:latin typeface="Arial" panose="020B0604020202020204" pitchFamily="34" charset="0"/>
                <a:cs typeface="Arial" panose="020B0604020202020204" pitchFamily="34" charset="0"/>
              </a:rPr>
              <a:t>September 20, 2024</a:t>
            </a:r>
          </a:p>
        </p:txBody>
      </p:sp>
      <p:pic>
        <p:nvPicPr>
          <p:cNvPr id="8" name="Picture 7">
            <a:extLst>
              <a:ext uri="{FF2B5EF4-FFF2-40B4-BE49-F238E27FC236}">
                <a16:creationId xmlns:a16="http://schemas.microsoft.com/office/drawing/2014/main" id="{93788F7E-A4F4-C55D-7622-9AE988B637C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131474" y="6271563"/>
            <a:ext cx="3060526" cy="536060"/>
          </a:xfrm>
          <a:prstGeom prst="rect">
            <a:avLst/>
          </a:prstGeom>
        </p:spPr>
      </p:pic>
    </p:spTree>
    <p:extLst>
      <p:ext uri="{BB962C8B-B14F-4D97-AF65-F5344CB8AC3E}">
        <p14:creationId xmlns:p14="http://schemas.microsoft.com/office/powerpoint/2010/main" val="588477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615419D-3A69-4A41-AE60-FAE57E41A7C0}"/>
              </a:ext>
            </a:extLst>
          </p:cNvPr>
          <p:cNvSpPr txBox="1"/>
          <p:nvPr/>
        </p:nvSpPr>
        <p:spPr>
          <a:xfrm>
            <a:off x="1861583" y="328978"/>
            <a:ext cx="8468833" cy="584775"/>
          </a:xfrm>
          <a:prstGeom prst="rect">
            <a:avLst/>
          </a:prstGeom>
          <a:noFill/>
        </p:spPr>
        <p:txBody>
          <a:bodyPr wrap="square" rtlCol="0">
            <a:spAutoFit/>
          </a:bodyPr>
          <a:lstStyle/>
          <a:p>
            <a:r>
              <a:rPr lang="en-US" sz="3200" b="1" dirty="0">
                <a:latin typeface="Arial" panose="020B0604020202020204" pitchFamily="34" charset="0"/>
              </a:rPr>
              <a:t>UK i2b2, TriNetX, and the ACT Network </a:t>
            </a:r>
            <a:endParaRPr lang="en-US" sz="3200" dirty="0">
              <a:latin typeface="Arial" panose="020B0604020202020204" pitchFamily="34" charset="0"/>
            </a:endParaRPr>
          </a:p>
        </p:txBody>
      </p:sp>
      <p:sp>
        <p:nvSpPr>
          <p:cNvPr id="5" name="TextBox 4">
            <a:extLst>
              <a:ext uri="{FF2B5EF4-FFF2-40B4-BE49-F238E27FC236}">
                <a16:creationId xmlns:a16="http://schemas.microsoft.com/office/drawing/2014/main" id="{84DB1D51-43D3-984E-885F-6B419B9995F4}"/>
              </a:ext>
            </a:extLst>
          </p:cNvPr>
          <p:cNvSpPr txBox="1"/>
          <p:nvPr/>
        </p:nvSpPr>
        <p:spPr>
          <a:xfrm>
            <a:off x="0" y="913753"/>
            <a:ext cx="3967195" cy="6037037"/>
          </a:xfrm>
          <a:prstGeom prst="rect">
            <a:avLst/>
          </a:prstGeom>
          <a:noFill/>
        </p:spPr>
        <p:txBody>
          <a:bodyPr wrap="square" rtlCol="0">
            <a:spAutoFit/>
          </a:bodyPr>
          <a:lstStyle/>
          <a:p>
            <a:endParaRPr lang="en-US" sz="800" dirty="0"/>
          </a:p>
          <a:p>
            <a:pPr marL="214313" indent="-214313">
              <a:buFont typeface="Arial" panose="020B0604020202020204" pitchFamily="34" charset="0"/>
              <a:buChar char="•"/>
            </a:pPr>
            <a:r>
              <a:rPr lang="en-US" sz="2400" dirty="0"/>
              <a:t>Investigators can query the UK patient data via i2b2 and/or TriNetX to quickly identify cohorts based on diagnosis, labs, procedures, age/sex, timing for the index events, advanced inclusion and exclusion criteria  </a:t>
            </a:r>
            <a:br>
              <a:rPr lang="en-US" sz="2400" dirty="0"/>
            </a:br>
            <a:endParaRPr lang="en-US" sz="2400" dirty="0"/>
          </a:p>
          <a:p>
            <a:pPr marL="214313" indent="-214313">
              <a:buFont typeface="Arial" panose="020B0604020202020204" pitchFamily="34" charset="0"/>
              <a:buChar char="•"/>
            </a:pPr>
            <a:r>
              <a:rPr lang="en-US" sz="2400" dirty="0"/>
              <a:t>Self service model expedites the delivery of limited or fully identified data set for the cohort(s)  </a:t>
            </a:r>
            <a:br>
              <a:rPr lang="en-US" sz="2400" dirty="0"/>
            </a:br>
            <a:endParaRPr lang="en-US" sz="800" dirty="0"/>
          </a:p>
          <a:p>
            <a:endParaRPr lang="en-US" sz="1600" dirty="0"/>
          </a:p>
          <a:p>
            <a:pPr marL="214313" indent="-214313">
              <a:lnSpc>
                <a:spcPct val="150000"/>
              </a:lnSpc>
              <a:buFont typeface="Arial" panose="020B0604020202020204" pitchFamily="34" charset="0"/>
              <a:buChar char="•"/>
            </a:pPr>
            <a:endParaRPr lang="en-US" sz="1350" dirty="0"/>
          </a:p>
        </p:txBody>
      </p:sp>
      <p:pic>
        <p:nvPicPr>
          <p:cNvPr id="2" name="Picture 1">
            <a:extLst>
              <a:ext uri="{FF2B5EF4-FFF2-40B4-BE49-F238E27FC236}">
                <a16:creationId xmlns:a16="http://schemas.microsoft.com/office/drawing/2014/main" id="{DB43E2AC-3606-DA1F-1200-961CB84F7608}"/>
              </a:ext>
            </a:extLst>
          </p:cNvPr>
          <p:cNvPicPr>
            <a:picLocks noChangeAspect="1"/>
          </p:cNvPicPr>
          <p:nvPr/>
        </p:nvPicPr>
        <p:blipFill>
          <a:blip r:embed="rId3"/>
          <a:stretch>
            <a:fillRect/>
          </a:stretch>
        </p:blipFill>
        <p:spPr>
          <a:xfrm>
            <a:off x="4251542" y="932263"/>
            <a:ext cx="7772400" cy="5925737"/>
          </a:xfrm>
          <a:prstGeom prst="rect">
            <a:avLst/>
          </a:prstGeom>
        </p:spPr>
      </p:pic>
    </p:spTree>
    <p:extLst>
      <p:ext uri="{BB962C8B-B14F-4D97-AF65-F5344CB8AC3E}">
        <p14:creationId xmlns:p14="http://schemas.microsoft.com/office/powerpoint/2010/main" val="3743665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9B5D8D-732D-2B48-91BE-7C18C068345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2548"/>
            <a:ext cx="12313085" cy="7234755"/>
          </a:xfrm>
          <a:prstGeom prst="rect">
            <a:avLst/>
          </a:prstGeom>
        </p:spPr>
      </p:pic>
    </p:spTree>
    <p:extLst>
      <p:ext uri="{BB962C8B-B14F-4D97-AF65-F5344CB8AC3E}">
        <p14:creationId xmlns:p14="http://schemas.microsoft.com/office/powerpoint/2010/main" val="557854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AA5E2-EC05-7B4A-B523-CFB2121866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0DAED7-1E41-8547-96B0-1E626CC738F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D5B2B95-5384-AB4E-BD24-2EE68FED3624}"/>
              </a:ext>
            </a:extLst>
          </p:cNvPr>
          <p:cNvPicPr>
            <a:picLocks noChangeAspect="1"/>
          </p:cNvPicPr>
          <p:nvPr/>
        </p:nvPicPr>
        <p:blipFill>
          <a:blip r:embed="rId3"/>
          <a:stretch>
            <a:fillRect/>
          </a:stretch>
        </p:blipFill>
        <p:spPr>
          <a:xfrm>
            <a:off x="538619" y="4711"/>
            <a:ext cx="11173217" cy="6884596"/>
          </a:xfrm>
          <a:prstGeom prst="rect">
            <a:avLst/>
          </a:prstGeom>
        </p:spPr>
      </p:pic>
    </p:spTree>
    <p:extLst>
      <p:ext uri="{BB962C8B-B14F-4D97-AF65-F5344CB8AC3E}">
        <p14:creationId xmlns:p14="http://schemas.microsoft.com/office/powerpoint/2010/main" val="1458137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A8E76-03DE-38DC-D867-3234D68EB9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A068C8-5261-2AA1-5CEB-0D4AC9ED581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84BF7F1-23FC-1221-E699-80B0CEC42E44}"/>
              </a:ext>
            </a:extLst>
          </p:cNvPr>
          <p:cNvPicPr>
            <a:picLocks noChangeAspect="1"/>
          </p:cNvPicPr>
          <p:nvPr/>
        </p:nvPicPr>
        <p:blipFill>
          <a:blip r:embed="rId2"/>
          <a:stretch>
            <a:fillRect/>
          </a:stretch>
        </p:blipFill>
        <p:spPr>
          <a:xfrm>
            <a:off x="187890" y="-153251"/>
            <a:ext cx="11599102" cy="7301168"/>
          </a:xfrm>
          <a:prstGeom prst="rect">
            <a:avLst/>
          </a:prstGeom>
        </p:spPr>
      </p:pic>
    </p:spTree>
    <p:extLst>
      <p:ext uri="{BB962C8B-B14F-4D97-AF65-F5344CB8AC3E}">
        <p14:creationId xmlns:p14="http://schemas.microsoft.com/office/powerpoint/2010/main" val="1030422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123DD-5EE4-BD44-4457-C171A9D563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08B5C7-FD85-1705-8ED5-8CC97BB0055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18A9A83-332A-FDDC-3D8E-4475171FD3EA}"/>
              </a:ext>
            </a:extLst>
          </p:cNvPr>
          <p:cNvPicPr>
            <a:picLocks noChangeAspect="1"/>
          </p:cNvPicPr>
          <p:nvPr/>
        </p:nvPicPr>
        <p:blipFill>
          <a:blip r:embed="rId2"/>
          <a:stretch>
            <a:fillRect/>
          </a:stretch>
        </p:blipFill>
        <p:spPr>
          <a:xfrm>
            <a:off x="300625" y="-113828"/>
            <a:ext cx="11423737" cy="7190783"/>
          </a:xfrm>
          <a:prstGeom prst="rect">
            <a:avLst/>
          </a:prstGeom>
        </p:spPr>
      </p:pic>
    </p:spTree>
    <p:extLst>
      <p:ext uri="{BB962C8B-B14F-4D97-AF65-F5344CB8AC3E}">
        <p14:creationId xmlns:p14="http://schemas.microsoft.com/office/powerpoint/2010/main" val="167228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24F56-24FD-3BDC-BEDE-DF2BBDE955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0BE525-4D11-F1F5-2D6C-CF3ADF95092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9D83C75-D4BC-4D76-70A2-55DA5CA32BB9}"/>
              </a:ext>
            </a:extLst>
          </p:cNvPr>
          <p:cNvPicPr>
            <a:picLocks noChangeAspect="1"/>
          </p:cNvPicPr>
          <p:nvPr/>
        </p:nvPicPr>
        <p:blipFill>
          <a:blip r:embed="rId2"/>
          <a:stretch>
            <a:fillRect/>
          </a:stretch>
        </p:blipFill>
        <p:spPr>
          <a:xfrm>
            <a:off x="150312" y="-176905"/>
            <a:ext cx="11674258" cy="7348476"/>
          </a:xfrm>
          <a:prstGeom prst="rect">
            <a:avLst/>
          </a:prstGeom>
        </p:spPr>
      </p:pic>
    </p:spTree>
    <p:extLst>
      <p:ext uri="{BB962C8B-B14F-4D97-AF65-F5344CB8AC3E}">
        <p14:creationId xmlns:p14="http://schemas.microsoft.com/office/powerpoint/2010/main" val="1942543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ADA0-872A-6EB3-9C11-CDB26BDECC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84D7B9-1986-994C-E4B3-721651E9CF5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DDD96F0-9889-E914-E760-A6F98501D6A7}"/>
              </a:ext>
            </a:extLst>
          </p:cNvPr>
          <p:cNvPicPr>
            <a:picLocks noChangeAspect="1"/>
          </p:cNvPicPr>
          <p:nvPr/>
        </p:nvPicPr>
        <p:blipFill>
          <a:blip r:embed="rId2"/>
          <a:stretch>
            <a:fillRect/>
          </a:stretch>
        </p:blipFill>
        <p:spPr>
          <a:xfrm>
            <a:off x="187890" y="-247866"/>
            <a:ext cx="11749414" cy="7395783"/>
          </a:xfrm>
          <a:prstGeom prst="rect">
            <a:avLst/>
          </a:prstGeom>
        </p:spPr>
      </p:pic>
    </p:spTree>
    <p:extLst>
      <p:ext uri="{BB962C8B-B14F-4D97-AF65-F5344CB8AC3E}">
        <p14:creationId xmlns:p14="http://schemas.microsoft.com/office/powerpoint/2010/main" val="3117930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50DAC-653C-1A00-DB9F-52F487A34D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3220250-DE62-AF35-25DA-22DC806161EC}"/>
              </a:ext>
            </a:extLst>
          </p:cNvPr>
          <p:cNvPicPr>
            <a:picLocks noChangeAspect="1"/>
          </p:cNvPicPr>
          <p:nvPr/>
        </p:nvPicPr>
        <p:blipFill>
          <a:blip r:embed="rId3"/>
          <a:stretch>
            <a:fillRect/>
          </a:stretch>
        </p:blipFill>
        <p:spPr>
          <a:xfrm>
            <a:off x="2798523" y="1127342"/>
            <a:ext cx="7074798" cy="5730658"/>
          </a:xfrm>
          <a:prstGeom prst="rect">
            <a:avLst/>
          </a:prstGeom>
        </p:spPr>
      </p:pic>
      <p:pic>
        <p:nvPicPr>
          <p:cNvPr id="4" name="Picture 3">
            <a:extLst>
              <a:ext uri="{FF2B5EF4-FFF2-40B4-BE49-F238E27FC236}">
                <a16:creationId xmlns:a16="http://schemas.microsoft.com/office/drawing/2014/main" id="{8B5B0457-2915-4C51-1269-614175D852B8}"/>
              </a:ext>
            </a:extLst>
          </p:cNvPr>
          <p:cNvPicPr>
            <a:picLocks noChangeAspect="1"/>
          </p:cNvPicPr>
          <p:nvPr/>
        </p:nvPicPr>
        <p:blipFill>
          <a:blip r:embed="rId4"/>
          <a:stretch>
            <a:fillRect/>
          </a:stretch>
        </p:blipFill>
        <p:spPr>
          <a:xfrm>
            <a:off x="2798523" y="253802"/>
            <a:ext cx="7772400" cy="873540"/>
          </a:xfrm>
          <a:prstGeom prst="rect">
            <a:avLst/>
          </a:prstGeom>
        </p:spPr>
      </p:pic>
      <p:sp>
        <p:nvSpPr>
          <p:cNvPr id="5" name="TextBox 4">
            <a:extLst>
              <a:ext uri="{FF2B5EF4-FFF2-40B4-BE49-F238E27FC236}">
                <a16:creationId xmlns:a16="http://schemas.microsoft.com/office/drawing/2014/main" id="{AB4B610D-42A4-75CA-58CC-AAFCBEE910E5}"/>
              </a:ext>
            </a:extLst>
          </p:cNvPr>
          <p:cNvSpPr txBox="1"/>
          <p:nvPr/>
        </p:nvSpPr>
        <p:spPr>
          <a:xfrm>
            <a:off x="175364" y="1141509"/>
            <a:ext cx="2345322" cy="369332"/>
          </a:xfrm>
          <a:prstGeom prst="rect">
            <a:avLst/>
          </a:prstGeom>
          <a:noFill/>
        </p:spPr>
        <p:txBody>
          <a:bodyPr wrap="none" rtlCol="0">
            <a:spAutoFit/>
          </a:bodyPr>
          <a:lstStyle/>
          <a:p>
            <a:r>
              <a:rPr lang="en-US" dirty="0"/>
              <a:t>WWW.CCTS.UKY.EDU</a:t>
            </a:r>
          </a:p>
        </p:txBody>
      </p:sp>
      <p:sp>
        <p:nvSpPr>
          <p:cNvPr id="3" name="Right Arrow 2">
            <a:extLst>
              <a:ext uri="{FF2B5EF4-FFF2-40B4-BE49-F238E27FC236}">
                <a16:creationId xmlns:a16="http://schemas.microsoft.com/office/drawing/2014/main" id="{DC9B44BF-53C8-F037-19A2-358D3A19DF32}"/>
              </a:ext>
            </a:extLst>
          </p:cNvPr>
          <p:cNvSpPr/>
          <p:nvPr/>
        </p:nvSpPr>
        <p:spPr>
          <a:xfrm>
            <a:off x="175364" y="4847573"/>
            <a:ext cx="2693096" cy="127452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9A4660C-C1E2-2F89-4BD8-39DECD31469C}"/>
              </a:ext>
            </a:extLst>
          </p:cNvPr>
          <p:cNvSpPr txBox="1"/>
          <p:nvPr/>
        </p:nvSpPr>
        <p:spPr>
          <a:xfrm>
            <a:off x="628077" y="5300168"/>
            <a:ext cx="1787669" cy="369332"/>
          </a:xfrm>
          <a:prstGeom prst="rect">
            <a:avLst/>
          </a:prstGeom>
          <a:noFill/>
        </p:spPr>
        <p:txBody>
          <a:bodyPr wrap="none" rtlCol="0">
            <a:spAutoFit/>
          </a:bodyPr>
          <a:lstStyle/>
          <a:p>
            <a:r>
              <a:rPr lang="en-US" dirty="0">
                <a:solidFill>
                  <a:schemeClr val="accent1"/>
                </a:solidFill>
                <a:latin typeface="Arial" panose="020B0604020202020204" pitchFamily="34" charset="0"/>
                <a:cs typeface="Arial" panose="020B0604020202020204" pitchFamily="34" charset="0"/>
              </a:rPr>
              <a:t>MARKETSCAN</a:t>
            </a:r>
          </a:p>
        </p:txBody>
      </p:sp>
    </p:spTree>
    <p:extLst>
      <p:ext uri="{BB962C8B-B14F-4D97-AF65-F5344CB8AC3E}">
        <p14:creationId xmlns:p14="http://schemas.microsoft.com/office/powerpoint/2010/main" val="2430400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CDE1FAA-A289-E187-A3C5-F8016594D466}"/>
              </a:ext>
            </a:extLst>
          </p:cNvPr>
          <p:cNvSpPr>
            <a:spLocks noGrp="1"/>
          </p:cNvSpPr>
          <p:nvPr>
            <p:ph type="ftr" sz="quarter" idx="11"/>
          </p:nvPr>
        </p:nvSpPr>
        <p:spPr/>
        <p:txBody>
          <a:bodyPr/>
          <a:lstStyle/>
          <a:p>
            <a:r>
              <a:rPr lang="en-US"/>
              <a:t>© 2023 Merative | MSN-4365804000 Rev 2.0</a:t>
            </a:r>
          </a:p>
        </p:txBody>
      </p:sp>
      <p:sp>
        <p:nvSpPr>
          <p:cNvPr id="3" name="Slide Number Placeholder 2">
            <a:extLst>
              <a:ext uri="{FF2B5EF4-FFF2-40B4-BE49-F238E27FC236}">
                <a16:creationId xmlns:a16="http://schemas.microsoft.com/office/drawing/2014/main" id="{1FD6970C-42DD-34F3-794E-460AEF602D60}"/>
              </a:ext>
            </a:extLst>
          </p:cNvPr>
          <p:cNvSpPr>
            <a:spLocks noGrp="1"/>
          </p:cNvSpPr>
          <p:nvPr>
            <p:ph type="sldNum" sz="quarter" idx="12"/>
          </p:nvPr>
        </p:nvSpPr>
        <p:spPr/>
        <p:txBody>
          <a:bodyPr/>
          <a:lstStyle/>
          <a:p>
            <a:fld id="{A701BFCC-CB8A-B14A-BA6E-BB1A67708496}" type="slidenum">
              <a:rPr lang="en-US" smtClean="0"/>
              <a:t>18</a:t>
            </a:fld>
            <a:endParaRPr lang="en-US"/>
          </a:p>
        </p:txBody>
      </p:sp>
      <p:pic>
        <p:nvPicPr>
          <p:cNvPr id="5" name="Picture 4">
            <a:extLst>
              <a:ext uri="{FF2B5EF4-FFF2-40B4-BE49-F238E27FC236}">
                <a16:creationId xmlns:a16="http://schemas.microsoft.com/office/drawing/2014/main" id="{4FF15F17-8C46-0DB0-B07E-E7F4AD59265F}"/>
              </a:ext>
            </a:extLst>
          </p:cNvPr>
          <p:cNvPicPr>
            <a:picLocks noChangeAspect="1"/>
          </p:cNvPicPr>
          <p:nvPr/>
        </p:nvPicPr>
        <p:blipFill rotWithShape="1">
          <a:blip r:embed="rId2"/>
          <a:srcRect t="9261" b="53467"/>
          <a:stretch/>
        </p:blipFill>
        <p:spPr>
          <a:xfrm>
            <a:off x="-38373" y="0"/>
            <a:ext cx="12982722" cy="6857999"/>
          </a:xfrm>
          <a:prstGeom prst="rect">
            <a:avLst/>
          </a:prstGeom>
          <a:solidFill>
            <a:schemeClr val="bg1"/>
          </a:solidFill>
        </p:spPr>
      </p:pic>
    </p:spTree>
    <p:extLst>
      <p:ext uri="{BB962C8B-B14F-4D97-AF65-F5344CB8AC3E}">
        <p14:creationId xmlns:p14="http://schemas.microsoft.com/office/powerpoint/2010/main" val="1356719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5C007B-344A-C686-F3BA-2C52EC6D5F88}"/>
              </a:ext>
            </a:extLst>
          </p:cNvPr>
          <p:cNvSpPr>
            <a:spLocks noGrp="1"/>
          </p:cNvSpPr>
          <p:nvPr>
            <p:ph type="title"/>
          </p:nvPr>
        </p:nvSpPr>
        <p:spPr>
          <a:xfrm>
            <a:off x="1379260" y="28834"/>
            <a:ext cx="10515600" cy="693441"/>
          </a:xfrm>
        </p:spPr>
        <p:txBody>
          <a:bodyPr>
            <a:normAutofit fontScale="90000"/>
          </a:bodyPr>
          <a:lstStyle/>
          <a:p>
            <a:r>
              <a:rPr lang="en-US" dirty="0"/>
              <a:t>The MarketScan Research Databases</a:t>
            </a:r>
          </a:p>
        </p:txBody>
      </p:sp>
      <p:graphicFrame>
        <p:nvGraphicFramePr>
          <p:cNvPr id="17" name="Table 2">
            <a:extLst>
              <a:ext uri="{FF2B5EF4-FFF2-40B4-BE49-F238E27FC236}">
                <a16:creationId xmlns:a16="http://schemas.microsoft.com/office/drawing/2014/main" id="{503B5CF6-E463-F7A1-5244-0803742C5575}"/>
              </a:ext>
            </a:extLst>
          </p:cNvPr>
          <p:cNvGraphicFramePr>
            <a:graphicFrameLocks noGrp="1"/>
          </p:cNvGraphicFramePr>
          <p:nvPr>
            <p:extLst>
              <p:ext uri="{D42A27DB-BD31-4B8C-83A1-F6EECF244321}">
                <p14:modId xmlns:p14="http://schemas.microsoft.com/office/powerpoint/2010/main" val="3209619960"/>
              </p:ext>
            </p:extLst>
          </p:nvPr>
        </p:nvGraphicFramePr>
        <p:xfrm>
          <a:off x="669471" y="4388464"/>
          <a:ext cx="10853057" cy="2628937"/>
        </p:xfrm>
        <a:graphic>
          <a:graphicData uri="http://schemas.openxmlformats.org/drawingml/2006/table">
            <a:tbl>
              <a:tblPr firstRow="1" bandRow="1">
                <a:tableStyleId>{72833802-FEF1-4C79-8D5D-14CF1EAF98D9}</a:tableStyleId>
              </a:tblPr>
              <a:tblGrid>
                <a:gridCol w="1356632">
                  <a:extLst>
                    <a:ext uri="{9D8B030D-6E8A-4147-A177-3AD203B41FA5}">
                      <a16:colId xmlns:a16="http://schemas.microsoft.com/office/drawing/2014/main" val="437979865"/>
                    </a:ext>
                  </a:extLst>
                </a:gridCol>
                <a:gridCol w="1356632">
                  <a:extLst>
                    <a:ext uri="{9D8B030D-6E8A-4147-A177-3AD203B41FA5}">
                      <a16:colId xmlns:a16="http://schemas.microsoft.com/office/drawing/2014/main" val="759088626"/>
                    </a:ext>
                  </a:extLst>
                </a:gridCol>
                <a:gridCol w="1641452">
                  <a:extLst>
                    <a:ext uri="{9D8B030D-6E8A-4147-A177-3AD203B41FA5}">
                      <a16:colId xmlns:a16="http://schemas.microsoft.com/office/drawing/2014/main" val="1855919860"/>
                    </a:ext>
                  </a:extLst>
                </a:gridCol>
                <a:gridCol w="1071813">
                  <a:extLst>
                    <a:ext uri="{9D8B030D-6E8A-4147-A177-3AD203B41FA5}">
                      <a16:colId xmlns:a16="http://schemas.microsoft.com/office/drawing/2014/main" val="3643935539"/>
                    </a:ext>
                  </a:extLst>
                </a:gridCol>
                <a:gridCol w="1356632">
                  <a:extLst>
                    <a:ext uri="{9D8B030D-6E8A-4147-A177-3AD203B41FA5}">
                      <a16:colId xmlns:a16="http://schemas.microsoft.com/office/drawing/2014/main" val="755101997"/>
                    </a:ext>
                  </a:extLst>
                </a:gridCol>
                <a:gridCol w="1356632">
                  <a:extLst>
                    <a:ext uri="{9D8B030D-6E8A-4147-A177-3AD203B41FA5}">
                      <a16:colId xmlns:a16="http://schemas.microsoft.com/office/drawing/2014/main" val="1726457958"/>
                    </a:ext>
                  </a:extLst>
                </a:gridCol>
                <a:gridCol w="1356632">
                  <a:extLst>
                    <a:ext uri="{9D8B030D-6E8A-4147-A177-3AD203B41FA5}">
                      <a16:colId xmlns:a16="http://schemas.microsoft.com/office/drawing/2014/main" val="1166513934"/>
                    </a:ext>
                  </a:extLst>
                </a:gridCol>
                <a:gridCol w="1356632">
                  <a:extLst>
                    <a:ext uri="{9D8B030D-6E8A-4147-A177-3AD203B41FA5}">
                      <a16:colId xmlns:a16="http://schemas.microsoft.com/office/drawing/2014/main" val="1568282955"/>
                    </a:ext>
                  </a:extLst>
                </a:gridCol>
              </a:tblGrid>
              <a:tr h="515038">
                <a:tc gridSpan="3">
                  <a:txBody>
                    <a:bodyPr/>
                    <a:lstStyle/>
                    <a:p>
                      <a:pPr algn="ctr"/>
                      <a:r>
                        <a:rPr lang="en-US" sz="1100" b="0">
                          <a:solidFill>
                            <a:schemeClr val="bg1"/>
                          </a:solidFill>
                        </a:rPr>
                        <a:t>Core databases: Most recent cumulative counts (2018-2022)</a:t>
                      </a:r>
                      <a:endParaRPr lang="en-US" sz="1100">
                        <a:solidFill>
                          <a:schemeClr val="bg1"/>
                        </a:solidFill>
                      </a:endParaRPr>
                    </a:p>
                  </a:txBody>
                  <a:tcPr marL="121920" marR="121920" marT="60960" marB="60960" anchor="ctr">
                    <a:lnR w="12700" cap="flat" cmpd="sng" algn="ctr">
                      <a:solidFill>
                        <a:schemeClr val="accent2"/>
                      </a:solidFill>
                      <a:prstDash val="solid"/>
                      <a:round/>
                      <a:headEnd type="none" w="med" len="med"/>
                      <a:tailEnd type="none" w="med" len="med"/>
                    </a:lnR>
                    <a:solidFill>
                      <a:srgbClr val="FB4B5B"/>
                    </a:solidFill>
                  </a:tcPr>
                </a:tc>
                <a:tc hMerge="1">
                  <a:txBody>
                    <a:bodyPr/>
                    <a:lstStyle/>
                    <a:p>
                      <a:r>
                        <a:rPr lang="en-US" sz="800" b="0" i="0" err="1">
                          <a:solidFill>
                            <a:schemeClr val="tx1"/>
                          </a:solidFill>
                          <a:latin typeface="Alliance No.1" pitchFamily="2" charset="77"/>
                        </a:rPr>
                        <a:t>jgjhg</a:t>
                      </a:r>
                      <a:endParaRPr lang="en-US" sz="800" b="0" i="0">
                        <a:solidFill>
                          <a:schemeClr val="tx1"/>
                        </a:solidFill>
                        <a:latin typeface="Alliance No.1" pitchFamily="2" charset="77"/>
                      </a:endParaRPr>
                    </a:p>
                  </a:txBody>
                  <a:tcPr/>
                </a:tc>
                <a:tc hMerge="1">
                  <a:txBody>
                    <a:bodyPr/>
                    <a:lstStyle/>
                    <a:p>
                      <a:endParaRPr lang="en-US" sz="800" b="0" i="0">
                        <a:solidFill>
                          <a:schemeClr val="tx1"/>
                        </a:solidFill>
                        <a:latin typeface="Alliance No.1" pitchFamily="2" charset="77"/>
                      </a:endParaRPr>
                    </a:p>
                  </a:txBody>
                  <a:tcPr/>
                </a:tc>
                <a:tc gridSpan="5">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u="none" strike="noStrike" cap="none" normalizeH="0" baseline="0" dirty="0">
                          <a:ln>
                            <a:noFill/>
                          </a:ln>
                          <a:solidFill>
                            <a:schemeClr val="bg1"/>
                          </a:solidFill>
                          <a:effectLst/>
                        </a:rPr>
                        <a:t>Specialty curated databases: Most recent cumulative counts (2017-2021)</a:t>
                      </a:r>
                      <a:endParaRPr lang="en-US" sz="1100" dirty="0">
                        <a:solidFill>
                          <a:schemeClr val="bg1"/>
                        </a:solidFill>
                      </a:endParaRPr>
                    </a:p>
                  </a:txBody>
                  <a:tcPr marL="121920" marR="121920" marT="60960" marB="60960" anchor="ctr">
                    <a:lnL w="12700" cap="flat" cmpd="sng" algn="ctr">
                      <a:solidFill>
                        <a:schemeClr val="accent2"/>
                      </a:solidFill>
                      <a:prstDash val="solid"/>
                      <a:round/>
                      <a:headEnd type="none" w="med" len="med"/>
                      <a:tailEnd type="none" w="med" len="med"/>
                    </a:lnL>
                    <a:solidFill>
                      <a:srgbClr val="FB4B5B"/>
                    </a:solidFill>
                  </a:tcPr>
                </a:tc>
                <a:tc hMerge="1">
                  <a:txBody>
                    <a:bodyPr/>
                    <a:lstStyle/>
                    <a:p>
                      <a:endParaRPr lang="en-US" sz="800" b="0" i="0">
                        <a:solidFill>
                          <a:schemeClr val="tx1"/>
                        </a:solidFill>
                        <a:latin typeface="Alliance No.1" pitchFamily="2" charset="77"/>
                      </a:endParaRPr>
                    </a:p>
                  </a:txBody>
                  <a:tcPr/>
                </a:tc>
                <a:tc hMerge="1">
                  <a:txBody>
                    <a:bodyPr/>
                    <a:lstStyle/>
                    <a:p>
                      <a:endParaRPr lang="en-US" sz="800" b="0" i="0">
                        <a:solidFill>
                          <a:schemeClr val="tx1"/>
                        </a:solidFill>
                        <a:latin typeface="Alliance No.1" pitchFamily="2" charset="77"/>
                      </a:endParaRPr>
                    </a:p>
                  </a:txBody>
                  <a:tcPr/>
                </a:tc>
                <a:tc hMerge="1">
                  <a:txBody>
                    <a:bodyPr/>
                    <a:lstStyle/>
                    <a:p>
                      <a:endParaRPr lang="en-US" sz="800" b="0" i="0">
                        <a:solidFill>
                          <a:schemeClr val="tx1"/>
                        </a:solidFill>
                        <a:latin typeface="Alliance No.1" pitchFamily="2" charset="77"/>
                      </a:endParaRPr>
                    </a:p>
                  </a:txBody>
                  <a:tcPr/>
                </a:tc>
                <a:tc hMerge="1">
                  <a:txBody>
                    <a:bodyPr/>
                    <a:lstStyle/>
                    <a:p>
                      <a:endParaRPr lang="en-US" sz="800" b="0" i="0">
                        <a:solidFill>
                          <a:schemeClr val="tx1"/>
                        </a:solidFill>
                        <a:latin typeface="Alliance No.1" pitchFamily="2" charset="77"/>
                      </a:endParaRPr>
                    </a:p>
                  </a:txBody>
                  <a:tcPr/>
                </a:tc>
                <a:extLst>
                  <a:ext uri="{0D108BD9-81ED-4DB2-BD59-A6C34878D82A}">
                    <a16:rowId xmlns:a16="http://schemas.microsoft.com/office/drawing/2014/main" val="4087344645"/>
                  </a:ext>
                </a:extLst>
              </a:tr>
              <a:tr h="602598">
                <a:tc>
                  <a:txBody>
                    <a:bodyPr/>
                    <a:lstStyle/>
                    <a:p>
                      <a:pPr algn="ctr"/>
                      <a:r>
                        <a:rPr lang="en-US" sz="1400" b="1" dirty="0">
                          <a:solidFill>
                            <a:schemeClr val="tx1"/>
                          </a:solidFill>
                        </a:rPr>
                        <a:t>Commercial</a:t>
                      </a:r>
                      <a:endParaRPr lang="en-US" sz="1400" b="1" i="0" dirty="0">
                        <a:solidFill>
                          <a:schemeClr val="tx1"/>
                        </a:solidFill>
                        <a:latin typeface="Alliance No.1" pitchFamily="2" charset="77"/>
                      </a:endParaRPr>
                    </a:p>
                  </a:txBody>
                  <a:tcPr marL="121920" marR="121920" marT="60960" marB="60960" anchor="ctr"/>
                </a:tc>
                <a:tc>
                  <a:txBody>
                    <a:bodyPr/>
                    <a:lstStyle/>
                    <a:p>
                      <a:pPr algn="ctr"/>
                      <a:r>
                        <a:rPr lang="en-US" sz="1400" b="1" dirty="0">
                          <a:solidFill>
                            <a:schemeClr val="tx1"/>
                          </a:solidFill>
                        </a:rPr>
                        <a:t>Medicare</a:t>
                      </a:r>
                      <a:endParaRPr lang="en-US" sz="1400" b="1" i="0" dirty="0">
                        <a:solidFill>
                          <a:schemeClr val="tx1"/>
                        </a:solidFill>
                        <a:latin typeface="Alliance No.1" pitchFamily="2" charset="77"/>
                      </a:endParaRPr>
                    </a:p>
                  </a:txBody>
                  <a:tcPr marL="121920" marR="121920" marT="60960" marB="60960" anchor="ctr"/>
                </a:tc>
                <a:tc>
                  <a:txBody>
                    <a:bodyPr/>
                    <a:lstStyle/>
                    <a:p>
                      <a:pPr algn="ctr"/>
                      <a:r>
                        <a:rPr lang="en-US" sz="1400" b="1" dirty="0">
                          <a:solidFill>
                            <a:schemeClr val="tx1"/>
                          </a:solidFill>
                        </a:rPr>
                        <a:t>Medicaid</a:t>
                      </a:r>
                      <a:endParaRPr lang="en-US" sz="1400" b="1" i="0" dirty="0">
                        <a:solidFill>
                          <a:schemeClr val="tx1"/>
                        </a:solidFill>
                        <a:latin typeface="Alliance No.1" pitchFamily="2" charset="77"/>
                      </a:endParaRPr>
                    </a:p>
                  </a:txBody>
                  <a:tcPr marL="121920" marR="121920" marT="60960" marB="60960" anchor="ctr">
                    <a:lnR w="12700" cap="flat" cmpd="sng" algn="ctr">
                      <a:solidFill>
                        <a:schemeClr val="accent2"/>
                      </a:solidFill>
                      <a:prstDash val="solid"/>
                      <a:round/>
                      <a:headEnd type="none" w="med" len="med"/>
                      <a:tailEnd type="none" w="med" len="med"/>
                    </a:lnR>
                  </a:tcPr>
                </a:tc>
                <a:tc>
                  <a:txBody>
                    <a:bodyPr/>
                    <a:lstStyle/>
                    <a:p>
                      <a:pPr algn="ctr"/>
                      <a:r>
                        <a:rPr lang="en-US" sz="1400" b="1" dirty="0">
                          <a:solidFill>
                            <a:schemeClr val="tx1"/>
                          </a:solidFill>
                        </a:rPr>
                        <a:t>Lab</a:t>
                      </a:r>
                      <a:endParaRPr lang="en-US" sz="1400" b="1" i="0" dirty="0">
                        <a:solidFill>
                          <a:schemeClr val="tx1"/>
                        </a:solidFill>
                        <a:latin typeface="Alliance No.1" pitchFamily="2" charset="77"/>
                      </a:endParaRPr>
                    </a:p>
                  </a:txBody>
                  <a:tcPr marL="121920" marR="121920" marT="60960" marB="60960" anchor="ctr">
                    <a:lnL w="12700" cap="flat" cmpd="sng" algn="ctr">
                      <a:solidFill>
                        <a:schemeClr val="accent2"/>
                      </a:solidFill>
                      <a:prstDash val="solid"/>
                      <a:round/>
                      <a:headEnd type="none" w="med" len="med"/>
                      <a:tailEnd type="none" w="med" len="med"/>
                    </a:lnL>
                  </a:tcPr>
                </a:tc>
                <a:tc>
                  <a:txBody>
                    <a:bodyPr/>
                    <a:lstStyle/>
                    <a:p>
                      <a:pPr algn="ctr"/>
                      <a:r>
                        <a:rPr lang="en-US" sz="1400" b="1" dirty="0">
                          <a:solidFill>
                            <a:schemeClr val="tx1"/>
                          </a:solidFill>
                        </a:rPr>
                        <a:t>Health &amp; Productivity Management</a:t>
                      </a:r>
                      <a:endParaRPr lang="en-US" sz="1400" b="1" i="0" dirty="0">
                        <a:solidFill>
                          <a:schemeClr val="tx1"/>
                        </a:solidFill>
                        <a:latin typeface="Alliance No.1" pitchFamily="2" charset="77"/>
                      </a:endParaRPr>
                    </a:p>
                  </a:txBody>
                  <a:tcPr marL="121920" marR="121920" marT="60960" marB="60960" anchor="ctr"/>
                </a:tc>
                <a:tc>
                  <a:txBody>
                    <a:bodyPr/>
                    <a:lstStyle/>
                    <a:p>
                      <a:pPr algn="ctr"/>
                      <a:r>
                        <a:rPr lang="en-US" sz="1400" b="1" dirty="0">
                          <a:solidFill>
                            <a:schemeClr val="tx1"/>
                          </a:solidFill>
                        </a:rPr>
                        <a:t>Health Risk Assessment</a:t>
                      </a:r>
                      <a:endParaRPr lang="en-US" sz="1400" b="1" i="0" dirty="0">
                        <a:solidFill>
                          <a:schemeClr val="tx1"/>
                        </a:solidFill>
                        <a:latin typeface="Alliance No.1" pitchFamily="2" charset="77"/>
                      </a:endParaRPr>
                    </a:p>
                  </a:txBody>
                  <a:tcPr marL="121920" marR="121920" marT="60960" marB="60960" anchor="ctr"/>
                </a:tc>
                <a:tc>
                  <a:txBody>
                    <a:bodyPr/>
                    <a:lstStyle/>
                    <a:p>
                      <a:pPr algn="ctr"/>
                      <a:r>
                        <a:rPr lang="en-US" sz="1400" b="1" dirty="0">
                          <a:solidFill>
                            <a:schemeClr val="tx1"/>
                          </a:solidFill>
                        </a:rPr>
                        <a:t>Dental</a:t>
                      </a:r>
                      <a:endParaRPr lang="en-US" sz="1400" b="1" i="0" dirty="0">
                        <a:solidFill>
                          <a:schemeClr val="tx1"/>
                        </a:solidFill>
                        <a:latin typeface="Alliance No.1" pitchFamily="2" charset="77"/>
                      </a:endParaRPr>
                    </a:p>
                  </a:txBody>
                  <a:tcPr marL="121920" marR="121920" marT="60960" marB="60960" anchor="ctr"/>
                </a:tc>
                <a:tc>
                  <a:txBody>
                    <a:bodyPr/>
                    <a:lstStyle/>
                    <a:p>
                      <a:pPr algn="ctr"/>
                      <a:r>
                        <a:rPr lang="en-US" sz="1400" b="1" dirty="0">
                          <a:solidFill>
                            <a:schemeClr val="tx1"/>
                          </a:solidFill>
                        </a:rPr>
                        <a:t>Benefit Plan Design</a:t>
                      </a:r>
                      <a:endParaRPr lang="en-US" sz="1400" b="1" i="0" dirty="0">
                        <a:solidFill>
                          <a:schemeClr val="tx1"/>
                        </a:solidFill>
                        <a:latin typeface="Alliance No.1" pitchFamily="2" charset="77"/>
                      </a:endParaRPr>
                    </a:p>
                  </a:txBody>
                  <a:tcPr marL="121920" marR="121920" marT="60960" marB="60960" anchor="ctr"/>
                </a:tc>
                <a:extLst>
                  <a:ext uri="{0D108BD9-81ED-4DB2-BD59-A6C34878D82A}">
                    <a16:rowId xmlns:a16="http://schemas.microsoft.com/office/drawing/2014/main" val="1978204310"/>
                  </a:ext>
                </a:extLst>
              </a:tr>
              <a:tr h="1351899">
                <a:tc>
                  <a:txBody>
                    <a:bodyPr/>
                    <a:lstStyle/>
                    <a:p>
                      <a:pPr algn="ctr"/>
                      <a:r>
                        <a:rPr lang="en-US" sz="1400" b="1" dirty="0">
                          <a:solidFill>
                            <a:schemeClr val="tx1"/>
                          </a:solidFill>
                        </a:rPr>
                        <a:t>45.0M lives</a:t>
                      </a:r>
                      <a:endParaRPr lang="en-US" sz="1400" b="1" i="0" dirty="0">
                        <a:solidFill>
                          <a:schemeClr val="tx1"/>
                        </a:solidFill>
                        <a:latin typeface="Alliance No.1" pitchFamily="2" charset="77"/>
                      </a:endParaRPr>
                    </a:p>
                  </a:txBody>
                  <a:tcPr marL="121920" marR="121920" marT="60960" marB="60960" anchor="ctr"/>
                </a:tc>
                <a:tc>
                  <a:txBody>
                    <a:bodyPr/>
                    <a:lstStyle/>
                    <a:p>
                      <a:pPr algn="ctr"/>
                      <a:r>
                        <a:rPr lang="en-US" sz="1400" b="1" dirty="0">
                          <a:solidFill>
                            <a:schemeClr val="tx1"/>
                          </a:solidFill>
                        </a:rPr>
                        <a:t>2.6M lives</a:t>
                      </a:r>
                      <a:endParaRPr lang="en-US" sz="1400" b="1" i="0" dirty="0">
                        <a:solidFill>
                          <a:schemeClr val="tx1"/>
                        </a:solidFill>
                        <a:latin typeface="Alliance No.1" pitchFamily="2" charset="77"/>
                      </a:endParaRPr>
                    </a:p>
                  </a:txBody>
                  <a:tcPr marL="121920" marR="121920" marT="60960" marB="60960" anchor="ctr"/>
                </a:tc>
                <a:tc>
                  <a:txBody>
                    <a:bodyPr/>
                    <a:lstStyle/>
                    <a:p>
                      <a:pPr algn="ctr"/>
                      <a:r>
                        <a:rPr lang="en-US" sz="1400" b="1" dirty="0">
                          <a:solidFill>
                            <a:schemeClr val="tx1"/>
                          </a:solidFill>
                        </a:rPr>
                        <a:t>18.3M lives</a:t>
                      </a:r>
                      <a:endParaRPr lang="en-US" sz="1400" b="1" i="0" dirty="0">
                        <a:solidFill>
                          <a:schemeClr val="tx1"/>
                        </a:solidFill>
                        <a:latin typeface="Alliance No.1" pitchFamily="2" charset="77"/>
                      </a:endParaRPr>
                    </a:p>
                  </a:txBody>
                  <a:tcPr marL="121920" marR="121920" marT="60960" marB="60960" anchor="ctr">
                    <a:lnR w="12700" cap="flat" cmpd="sng" algn="ctr">
                      <a:solidFill>
                        <a:schemeClr val="accent2"/>
                      </a:solidFill>
                      <a:prstDash val="solid"/>
                      <a:round/>
                      <a:headEnd type="none" w="med" len="med"/>
                      <a:tailEnd type="none" w="med" len="med"/>
                    </a:lnR>
                  </a:tcPr>
                </a:tc>
                <a:tc>
                  <a:txBody>
                    <a:bodyPr/>
                    <a:lstStyle/>
                    <a:p>
                      <a:pPr algn="ctr"/>
                      <a:r>
                        <a:rPr lang="en-US" sz="1400" b="1" dirty="0">
                          <a:solidFill>
                            <a:schemeClr val="tx1"/>
                          </a:solidFill>
                        </a:rPr>
                        <a:t>5.6M lives</a:t>
                      </a:r>
                      <a:endParaRPr lang="en-US" sz="1400" b="1" i="0" dirty="0">
                        <a:solidFill>
                          <a:schemeClr val="tx1"/>
                        </a:solidFill>
                        <a:latin typeface="Alliance No.1" pitchFamily="2" charset="77"/>
                      </a:endParaRPr>
                    </a:p>
                  </a:txBody>
                  <a:tcPr marL="121920" marR="121920" marT="60960" marB="60960" anchor="ctr">
                    <a:lnL w="12700" cap="flat" cmpd="sng" algn="ctr">
                      <a:solidFill>
                        <a:schemeClr val="accent2"/>
                      </a:solidFill>
                      <a:prstDash val="solid"/>
                      <a:round/>
                      <a:headEnd type="none" w="med" len="med"/>
                      <a:tailEnd type="none" w="med" len="med"/>
                    </a:lnL>
                  </a:tcPr>
                </a:tc>
                <a:tc>
                  <a:txBody>
                    <a:bodyPr/>
                    <a:lstStyle/>
                    <a:p>
                      <a:pPr algn="ctr"/>
                      <a:r>
                        <a:rPr lang="en-US" sz="1400" b="1" dirty="0">
                          <a:solidFill>
                            <a:schemeClr val="tx1"/>
                          </a:solidFill>
                        </a:rPr>
                        <a:t>8.1M lives</a:t>
                      </a:r>
                      <a:endParaRPr lang="en-US" sz="1400" b="1" i="0" dirty="0">
                        <a:solidFill>
                          <a:schemeClr val="tx1"/>
                        </a:solidFill>
                        <a:latin typeface="Alliance No.1" pitchFamily="2" charset="77"/>
                      </a:endParaRPr>
                    </a:p>
                  </a:txBody>
                  <a:tcPr marL="121920" marR="121920" marT="60960" marB="60960" anchor="ctr"/>
                </a:tc>
                <a:tc>
                  <a:txBody>
                    <a:bodyPr/>
                    <a:lstStyle/>
                    <a:p>
                      <a:pPr algn="ctr"/>
                      <a:r>
                        <a:rPr lang="en-US" sz="1400" b="1" dirty="0">
                          <a:solidFill>
                            <a:schemeClr val="tx1"/>
                          </a:solidFill>
                        </a:rPr>
                        <a:t>2.2M lives</a:t>
                      </a:r>
                      <a:endParaRPr lang="en-US" sz="1400" b="1" i="0" dirty="0">
                        <a:solidFill>
                          <a:schemeClr val="tx1"/>
                        </a:solidFill>
                        <a:latin typeface="Alliance No.1" pitchFamily="2" charset="77"/>
                      </a:endParaRPr>
                    </a:p>
                  </a:txBody>
                  <a:tcPr marL="121920" marR="121920" marT="60960" marB="60960" anchor="ctr"/>
                </a:tc>
                <a:tc>
                  <a:txBody>
                    <a:bodyPr/>
                    <a:lstStyle/>
                    <a:p>
                      <a:pPr algn="ctr"/>
                      <a:r>
                        <a:rPr lang="en-US" sz="1400" b="1" dirty="0">
                          <a:solidFill>
                            <a:schemeClr val="tx1"/>
                          </a:solidFill>
                        </a:rPr>
                        <a:t>18.2M lives</a:t>
                      </a:r>
                      <a:endParaRPr lang="en-US" sz="1400" b="1" i="0" dirty="0">
                        <a:solidFill>
                          <a:schemeClr val="tx1"/>
                        </a:solidFill>
                        <a:latin typeface="Alliance No.1" pitchFamily="2" charset="77"/>
                      </a:endParaRPr>
                    </a:p>
                  </a:txBody>
                  <a:tcPr marL="121920" marR="121920" marT="60960" marB="60960" anchor="ctr"/>
                </a:tc>
                <a:tc>
                  <a:txBody>
                    <a:bodyPr/>
                    <a:lstStyle/>
                    <a:p>
                      <a:pPr algn="ctr"/>
                      <a:r>
                        <a:rPr lang="en-US" sz="1400" b="1" dirty="0">
                          <a:solidFill>
                            <a:schemeClr val="tx1"/>
                          </a:solidFill>
                        </a:rPr>
                        <a:t>45.4M lives</a:t>
                      </a:r>
                      <a:endParaRPr lang="en-US" sz="1400" b="1" i="0" dirty="0">
                        <a:solidFill>
                          <a:schemeClr val="tx1"/>
                        </a:solidFill>
                        <a:latin typeface="Alliance No.1" pitchFamily="2" charset="77"/>
                      </a:endParaRPr>
                    </a:p>
                  </a:txBody>
                  <a:tcPr marL="121920" marR="121920" marT="60960" marB="60960" anchor="ctr"/>
                </a:tc>
                <a:extLst>
                  <a:ext uri="{0D108BD9-81ED-4DB2-BD59-A6C34878D82A}">
                    <a16:rowId xmlns:a16="http://schemas.microsoft.com/office/drawing/2014/main" val="2724624935"/>
                  </a:ext>
                </a:extLst>
              </a:tr>
            </a:tbl>
          </a:graphicData>
        </a:graphic>
      </p:graphicFrame>
      <p:cxnSp>
        <p:nvCxnSpPr>
          <p:cNvPr id="19" name="Conector de Seta Reta 74">
            <a:extLst>
              <a:ext uri="{FF2B5EF4-FFF2-40B4-BE49-F238E27FC236}">
                <a16:creationId xmlns:a16="http://schemas.microsoft.com/office/drawing/2014/main" id="{8171A875-23AB-B108-E3C3-558FBCA76D61}"/>
              </a:ext>
            </a:extLst>
          </p:cNvPr>
          <p:cNvCxnSpPr>
            <a:cxnSpLocks/>
          </p:cNvCxnSpPr>
          <p:nvPr/>
        </p:nvCxnSpPr>
        <p:spPr bwMode="auto">
          <a:xfrm>
            <a:off x="3855127" y="2746813"/>
            <a:ext cx="735604" cy="0"/>
          </a:xfrm>
          <a:prstGeom prst="straightConnector1">
            <a:avLst/>
          </a:prstGeom>
          <a:ln>
            <a:solidFill>
              <a:schemeClr val="tx1"/>
            </a:solidFill>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21" name="Rounded Rectangle 20">
            <a:extLst>
              <a:ext uri="{FF2B5EF4-FFF2-40B4-BE49-F238E27FC236}">
                <a16:creationId xmlns:a16="http://schemas.microsoft.com/office/drawing/2014/main" id="{A24F9185-EEFF-CA2B-2B62-AD2089CE9DA7}"/>
              </a:ext>
            </a:extLst>
          </p:cNvPr>
          <p:cNvSpPr/>
          <p:nvPr/>
        </p:nvSpPr>
        <p:spPr bwMode="auto">
          <a:xfrm>
            <a:off x="7309784" y="743541"/>
            <a:ext cx="3892929" cy="2253131"/>
          </a:xfrm>
          <a:prstGeom prst="roundRect">
            <a:avLst>
              <a:gd name="adj" fmla="val 4433"/>
            </a:avLst>
          </a:prstGeom>
          <a:solidFill>
            <a:srgbClr val="F3F1ED"/>
          </a:solidFill>
          <a:ln w="3175">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marL="0" marR="0" lvl="0" indent="0" algn="l" defTabSz="914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2F3F2"/>
              </a:solidFill>
              <a:effectLst/>
              <a:uLnTx/>
              <a:uFillTx/>
              <a:latin typeface="Alliance No.1 Regular"/>
              <a:ea typeface="IBM Plex Sans" charset="0"/>
              <a:cs typeface="IBM Plex Sans" charset="0"/>
            </a:endParaRPr>
          </a:p>
        </p:txBody>
      </p:sp>
      <p:sp>
        <p:nvSpPr>
          <p:cNvPr id="22" name="Rounded Rectangle 21">
            <a:extLst>
              <a:ext uri="{FF2B5EF4-FFF2-40B4-BE49-F238E27FC236}">
                <a16:creationId xmlns:a16="http://schemas.microsoft.com/office/drawing/2014/main" id="{94FFEF1A-F826-19C7-163C-2655D0F13569}"/>
              </a:ext>
            </a:extLst>
          </p:cNvPr>
          <p:cNvSpPr/>
          <p:nvPr/>
        </p:nvSpPr>
        <p:spPr bwMode="auto">
          <a:xfrm>
            <a:off x="1057897" y="743543"/>
            <a:ext cx="2727931" cy="3525044"/>
          </a:xfrm>
          <a:prstGeom prst="roundRect">
            <a:avLst>
              <a:gd name="adj" fmla="val 3940"/>
            </a:avLst>
          </a:prstGeom>
          <a:solidFill>
            <a:srgbClr val="F3F1ED"/>
          </a:solidFill>
          <a:ln w="3175">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marL="0" marR="0" lvl="0" indent="0" algn="l" defTabSz="91464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2F3F2"/>
                </a:solidFill>
                <a:effectLst/>
                <a:uLnTx/>
                <a:uFillTx/>
                <a:latin typeface="Alliance No.1 Regular"/>
                <a:ea typeface="IBM Plex Sans" charset="0"/>
                <a:cs typeface="IBM Plex Sans" charset="0"/>
              </a:rPr>
              <a:t>I</a:t>
            </a:r>
          </a:p>
        </p:txBody>
      </p:sp>
      <p:sp>
        <p:nvSpPr>
          <p:cNvPr id="23" name="TextBox 22">
            <a:extLst>
              <a:ext uri="{FF2B5EF4-FFF2-40B4-BE49-F238E27FC236}">
                <a16:creationId xmlns:a16="http://schemas.microsoft.com/office/drawing/2014/main" id="{02FF2A20-B1E8-09F9-A318-9072FF7B28D9}"/>
              </a:ext>
            </a:extLst>
          </p:cNvPr>
          <p:cNvSpPr txBox="1"/>
          <p:nvPr/>
        </p:nvSpPr>
        <p:spPr>
          <a:xfrm>
            <a:off x="1589967" y="888988"/>
            <a:ext cx="2117764" cy="256545"/>
          </a:xfrm>
          <a:prstGeom prst="rect">
            <a:avLst/>
          </a:prstGeom>
          <a:noFill/>
        </p:spPr>
        <p:txBody>
          <a:bodyPr wrap="square" rtlCol="0">
            <a:spAutoFit/>
          </a:bodyPr>
          <a:lstStyle/>
          <a:p>
            <a:pPr marL="0" marR="0" lvl="0" indent="0" algn="l" defTabSz="71119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272827"/>
                </a:solidFill>
                <a:effectLst/>
                <a:uLnTx/>
                <a:uFillTx/>
                <a:latin typeface="Alliance No.1 Regular"/>
                <a:ea typeface="+mn-ea"/>
                <a:cs typeface="+mn-cs"/>
              </a:rPr>
              <a:t>Data from </a:t>
            </a:r>
            <a:r>
              <a:rPr kumimoji="0" lang="en-US" sz="1067" b="0" i="0" u="none" strike="noStrike" kern="1200" cap="none" spc="0" normalizeH="0" baseline="0" noProof="0">
                <a:ln>
                  <a:noFill/>
                </a:ln>
                <a:solidFill>
                  <a:srgbClr val="AD33FF"/>
                </a:solidFill>
                <a:effectLst/>
                <a:uLnTx/>
                <a:uFillTx/>
                <a:latin typeface="Alliance No.1 Regular"/>
                <a:ea typeface="+mn-ea"/>
                <a:cs typeface="+mn-cs"/>
              </a:rPr>
              <a:t>293M+ </a:t>
            </a:r>
            <a:r>
              <a:rPr kumimoji="0" lang="en-US" sz="1067" b="0" i="0" u="none" strike="noStrike" kern="1200" cap="none" spc="0" normalizeH="0" baseline="0" noProof="0">
                <a:ln>
                  <a:noFill/>
                </a:ln>
                <a:solidFill>
                  <a:srgbClr val="272827"/>
                </a:solidFill>
                <a:effectLst/>
                <a:uLnTx/>
                <a:uFillTx/>
                <a:latin typeface="Alliance No.1 Regular"/>
                <a:ea typeface="+mn-ea"/>
                <a:cs typeface="+mn-cs"/>
              </a:rPr>
              <a:t>patients</a:t>
            </a:r>
          </a:p>
        </p:txBody>
      </p:sp>
      <p:sp>
        <p:nvSpPr>
          <p:cNvPr id="24" name="Rounded Rectangle 23">
            <a:extLst>
              <a:ext uri="{FF2B5EF4-FFF2-40B4-BE49-F238E27FC236}">
                <a16:creationId xmlns:a16="http://schemas.microsoft.com/office/drawing/2014/main" id="{0F195882-FC5B-E4DD-2232-D9B5287C3F4A}"/>
              </a:ext>
            </a:extLst>
          </p:cNvPr>
          <p:cNvSpPr/>
          <p:nvPr/>
        </p:nvSpPr>
        <p:spPr bwMode="auto">
          <a:xfrm>
            <a:off x="4688854" y="2793995"/>
            <a:ext cx="1698028" cy="1519967"/>
          </a:xfrm>
          <a:prstGeom prst="roundRect">
            <a:avLst>
              <a:gd name="adj" fmla="val 5220"/>
            </a:avLst>
          </a:prstGeom>
          <a:solidFill>
            <a:srgbClr val="F3F1ED"/>
          </a:solidFill>
          <a:ln w="3175">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marL="0" marR="0" lvl="0" indent="0" algn="l" defTabSz="91464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2F3F2"/>
              </a:solidFill>
              <a:effectLst/>
              <a:uLnTx/>
              <a:uFillTx/>
              <a:latin typeface="Alliance No.1 Regular"/>
              <a:ea typeface="IBM Plex Sans" charset="0"/>
              <a:cs typeface="IBM Plex Sans" charset="0"/>
            </a:endParaRPr>
          </a:p>
        </p:txBody>
      </p:sp>
      <p:sp>
        <p:nvSpPr>
          <p:cNvPr id="25" name="TextBox 24">
            <a:extLst>
              <a:ext uri="{FF2B5EF4-FFF2-40B4-BE49-F238E27FC236}">
                <a16:creationId xmlns:a16="http://schemas.microsoft.com/office/drawing/2014/main" id="{DB3AE184-11A0-CDE4-8A68-83A33D6A5D7A}"/>
              </a:ext>
            </a:extLst>
          </p:cNvPr>
          <p:cNvSpPr txBox="1"/>
          <p:nvPr/>
        </p:nvSpPr>
        <p:spPr>
          <a:xfrm>
            <a:off x="4869229" y="2884015"/>
            <a:ext cx="1456847" cy="1338828"/>
          </a:xfrm>
          <a:prstGeom prst="rect">
            <a:avLst/>
          </a:prstGeom>
          <a:noFill/>
          <a:ln>
            <a:noFill/>
          </a:ln>
        </p:spPr>
        <p:txBody>
          <a:bodyPr wrap="square" rtlCol="0">
            <a:spAutoFit/>
          </a:bodyPr>
          <a:lstStyle/>
          <a:p>
            <a:pPr marL="0" marR="0" lvl="1" indent="0" algn="l" defTabSz="914373" rtl="0" eaLnBrk="1" fontAlgn="base" latinLnBrk="0" hangingPunct="1">
              <a:lnSpc>
                <a:spcPct val="100000"/>
              </a:lnSpc>
              <a:spcBef>
                <a:spcPts val="0"/>
              </a:spcBef>
              <a:spcAft>
                <a:spcPct val="0"/>
              </a:spcAft>
              <a:buClr>
                <a:srgbClr val="161716"/>
              </a:buClr>
              <a:buSzPct val="80000"/>
              <a:buFontTx/>
              <a:buNone/>
              <a:tabLst/>
              <a:defRPr/>
            </a:pPr>
            <a:r>
              <a:rPr kumimoji="0" lang="en-US" sz="1100" b="0" i="0" u="none" strike="noStrike" kern="1200" cap="none" spc="0" normalizeH="0" baseline="0" noProof="0" dirty="0">
                <a:ln>
                  <a:noFill/>
                </a:ln>
                <a:solidFill>
                  <a:srgbClr val="20201F"/>
                </a:solidFill>
                <a:effectLst/>
                <a:uLnTx/>
                <a:uFillTx/>
                <a:latin typeface="Alliance No.1 Regular"/>
                <a:ea typeface="+mn-ea"/>
                <a:cs typeface="+mn-cs"/>
              </a:rPr>
              <a:t>Data preparation</a:t>
            </a:r>
          </a:p>
          <a:p>
            <a:pPr marL="0" marR="0" lvl="1" indent="0" algn="l" defTabSz="914373" rtl="0" eaLnBrk="1" fontAlgn="base" latinLnBrk="0" hangingPunct="1">
              <a:lnSpc>
                <a:spcPct val="100000"/>
              </a:lnSpc>
              <a:spcBef>
                <a:spcPts val="0"/>
              </a:spcBef>
              <a:spcAft>
                <a:spcPct val="0"/>
              </a:spcAft>
              <a:buClr>
                <a:srgbClr val="161716"/>
              </a:buClr>
              <a:buSzPct val="80000"/>
              <a:buFontTx/>
              <a:buNone/>
              <a:tabLst/>
              <a:defRPr/>
            </a:pPr>
            <a:endParaRPr kumimoji="0" lang="en-US" sz="1000" b="0" i="0" u="none" strike="noStrike" kern="1200" cap="none" spc="0" normalizeH="0" baseline="0" noProof="0" dirty="0">
              <a:ln>
                <a:noFill/>
              </a:ln>
              <a:solidFill>
                <a:srgbClr val="161716"/>
              </a:solidFill>
              <a:effectLst/>
              <a:uLnTx/>
              <a:uFillTx/>
              <a:latin typeface="Alliance No.1 Regular"/>
              <a:ea typeface="+mn-ea"/>
              <a:cs typeface="+mn-cs"/>
            </a:endParaRPr>
          </a:p>
          <a:p>
            <a:pPr marL="226477" marR="0" lvl="1" indent="-228594" algn="l" defTabSz="914373"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1000" b="0" i="0" u="none" strike="noStrike" kern="1200" cap="none" spc="0" normalizeH="0" baseline="0" noProof="0" dirty="0">
                <a:ln>
                  <a:noFill/>
                </a:ln>
                <a:solidFill>
                  <a:srgbClr val="161716"/>
                </a:solidFill>
                <a:effectLst/>
                <a:uLnTx/>
                <a:uFillTx/>
                <a:latin typeface="Alliance No.1 Regular"/>
                <a:ea typeface="+mn-ea"/>
                <a:cs typeface="+mn-cs"/>
              </a:rPr>
              <a:t>Standardization</a:t>
            </a:r>
          </a:p>
          <a:p>
            <a:pPr marL="226477" marR="0" lvl="1" indent="-228594" algn="l" defTabSz="914373"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1000" b="0" i="0" u="none" strike="noStrike" kern="1200" cap="none" spc="0" normalizeH="0" baseline="0" noProof="0" dirty="0">
                <a:ln>
                  <a:noFill/>
                </a:ln>
                <a:solidFill>
                  <a:srgbClr val="161716"/>
                </a:solidFill>
                <a:effectLst/>
                <a:uLnTx/>
                <a:uFillTx/>
                <a:latin typeface="Alliance No.1 Regular"/>
                <a:ea typeface="+mn-ea"/>
                <a:cs typeface="+mn-cs"/>
              </a:rPr>
              <a:t>Linking</a:t>
            </a:r>
          </a:p>
          <a:p>
            <a:pPr marL="226477" marR="0" lvl="1" indent="-228594" algn="l" defTabSz="914373"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1000" b="0" i="0" u="none" strike="noStrike" kern="1200" cap="none" spc="0" normalizeH="0" baseline="0" noProof="0" dirty="0">
                <a:ln>
                  <a:noFill/>
                </a:ln>
                <a:solidFill>
                  <a:srgbClr val="161716"/>
                </a:solidFill>
                <a:effectLst/>
                <a:uLnTx/>
                <a:uFillTx/>
                <a:latin typeface="Alliance No.1 Regular"/>
                <a:ea typeface="+mn-ea"/>
                <a:cs typeface="+mn-cs"/>
              </a:rPr>
              <a:t>Privacy protection</a:t>
            </a:r>
          </a:p>
          <a:p>
            <a:pPr marL="226477" marR="0" lvl="1" indent="-228594" algn="l" defTabSz="914373"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1000" b="0" i="0" u="none" strike="noStrike" kern="1200" cap="none" spc="0" normalizeH="0" baseline="0" noProof="0" dirty="0">
                <a:ln>
                  <a:noFill/>
                </a:ln>
                <a:solidFill>
                  <a:srgbClr val="161716"/>
                </a:solidFill>
                <a:effectLst/>
                <a:uLnTx/>
                <a:uFillTx/>
                <a:latin typeface="Alliance No.1 Regular"/>
                <a:ea typeface="+mn-ea"/>
                <a:cs typeface="+mn-cs"/>
              </a:rPr>
              <a:t>Enhancements</a:t>
            </a:r>
          </a:p>
          <a:p>
            <a:pPr marL="226477" marR="0" lvl="1" indent="-228594" algn="l" defTabSz="914373"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1000" b="0" i="0" u="none" strike="noStrike" kern="1200" cap="none" spc="0" normalizeH="0" baseline="0" noProof="0" dirty="0">
                <a:ln>
                  <a:noFill/>
                </a:ln>
                <a:solidFill>
                  <a:srgbClr val="161716"/>
                </a:solidFill>
                <a:effectLst/>
                <a:uLnTx/>
                <a:uFillTx/>
                <a:latin typeface="Alliance No.1 Regular"/>
                <a:ea typeface="+mn-ea"/>
                <a:cs typeface="+mn-cs"/>
              </a:rPr>
              <a:t>QA/Improvement</a:t>
            </a:r>
          </a:p>
          <a:p>
            <a:pPr marL="226477" marR="0" lvl="1" indent="-228594" algn="l" defTabSz="914373"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1000" b="0" i="0" u="none" strike="noStrike" kern="1200" cap="none" spc="0" normalizeH="0" baseline="0" noProof="0" dirty="0">
                <a:ln>
                  <a:noFill/>
                </a:ln>
                <a:solidFill>
                  <a:srgbClr val="161716"/>
                </a:solidFill>
                <a:effectLst/>
                <a:uLnTx/>
                <a:uFillTx/>
                <a:latin typeface="Alliance No.1 Regular"/>
                <a:ea typeface="+mn-ea"/>
                <a:cs typeface="+mn-cs"/>
              </a:rPr>
              <a:t>Customization</a:t>
            </a:r>
            <a:endParaRPr kumimoji="0" lang="en-US" sz="900" b="0" i="0" u="none" strike="noStrike" kern="1200" cap="none" spc="0" normalizeH="0" baseline="0" noProof="0" dirty="0">
              <a:ln>
                <a:noFill/>
              </a:ln>
              <a:solidFill>
                <a:srgbClr val="161716"/>
              </a:solidFill>
              <a:effectLst/>
              <a:uLnTx/>
              <a:uFillTx/>
              <a:latin typeface="Alliance No.1 Regular"/>
              <a:ea typeface="+mn-ea"/>
              <a:cs typeface="+mn-cs"/>
            </a:endParaRPr>
          </a:p>
        </p:txBody>
      </p:sp>
      <p:sp>
        <p:nvSpPr>
          <p:cNvPr id="26" name="Rounded Rectangle 25">
            <a:extLst>
              <a:ext uri="{FF2B5EF4-FFF2-40B4-BE49-F238E27FC236}">
                <a16:creationId xmlns:a16="http://schemas.microsoft.com/office/drawing/2014/main" id="{52678629-4A31-1359-0B2E-CFCFB1696545}"/>
              </a:ext>
            </a:extLst>
          </p:cNvPr>
          <p:cNvSpPr/>
          <p:nvPr/>
        </p:nvSpPr>
        <p:spPr bwMode="auto">
          <a:xfrm>
            <a:off x="4688854" y="743540"/>
            <a:ext cx="1698028" cy="1960157"/>
          </a:xfrm>
          <a:prstGeom prst="roundRect">
            <a:avLst>
              <a:gd name="adj" fmla="val 4043"/>
            </a:avLst>
          </a:prstGeom>
          <a:solidFill>
            <a:srgbClr val="F3F1ED"/>
          </a:solidFill>
          <a:ln w="3175">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marL="0" marR="0" lvl="0" indent="0" algn="l" defTabSz="91464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2F3F2"/>
              </a:solidFill>
              <a:effectLst/>
              <a:uLnTx/>
              <a:uFillTx/>
              <a:latin typeface="Alliance No.1 Regular"/>
              <a:ea typeface="IBM Plex Sans" charset="0"/>
              <a:cs typeface="IBM Plex Sans" charset="0"/>
            </a:endParaRPr>
          </a:p>
        </p:txBody>
      </p:sp>
      <p:sp>
        <p:nvSpPr>
          <p:cNvPr id="27" name="Rectangle 26">
            <a:extLst>
              <a:ext uri="{FF2B5EF4-FFF2-40B4-BE49-F238E27FC236}">
                <a16:creationId xmlns:a16="http://schemas.microsoft.com/office/drawing/2014/main" id="{157B70A9-7D15-66AB-0E0E-BB6CCEBB439A}"/>
              </a:ext>
            </a:extLst>
          </p:cNvPr>
          <p:cNvSpPr/>
          <p:nvPr/>
        </p:nvSpPr>
        <p:spPr>
          <a:xfrm>
            <a:off x="4869226" y="792358"/>
            <a:ext cx="1428153" cy="1954381"/>
          </a:xfrm>
          <a:prstGeom prst="rect">
            <a:avLst/>
          </a:prstGeom>
          <a:noFill/>
          <a:ln>
            <a:noFill/>
          </a:ln>
        </p:spPr>
        <p:txBody>
          <a:bodyPr wrap="square">
            <a:spAutoFit/>
          </a:bodyPr>
          <a:lstStyle/>
          <a:p>
            <a:pPr marL="0" marR="0" lvl="1" indent="0" algn="l" defTabSz="914373" rtl="0" eaLnBrk="1" fontAlgn="base" latinLnBrk="0" hangingPunct="1">
              <a:lnSpc>
                <a:spcPct val="100000"/>
              </a:lnSpc>
              <a:spcBef>
                <a:spcPts val="0"/>
              </a:spcBef>
              <a:spcAft>
                <a:spcPct val="0"/>
              </a:spcAft>
              <a:buClr>
                <a:srgbClr val="161716"/>
              </a:buClr>
              <a:buSzPct val="80000"/>
              <a:buFontTx/>
              <a:buNone/>
              <a:tabLst/>
              <a:defRPr/>
            </a:pPr>
            <a:r>
              <a:rPr kumimoji="0" lang="en-US" sz="1100" b="0" i="0" u="none" strike="noStrike" kern="1200" cap="none" spc="0" normalizeH="0" baseline="0" noProof="0" dirty="0">
                <a:ln>
                  <a:noFill/>
                </a:ln>
                <a:solidFill>
                  <a:srgbClr val="20201F"/>
                </a:solidFill>
                <a:effectLst/>
                <a:uLnTx/>
                <a:uFillTx/>
                <a:latin typeface="Alliance No.1 Regular"/>
                <a:ea typeface="+mn-ea"/>
                <a:cs typeface="+mn-cs"/>
              </a:rPr>
              <a:t>Data include</a:t>
            </a:r>
          </a:p>
          <a:p>
            <a:pPr marL="0" marR="0" lvl="1" indent="0" algn="l" defTabSz="914373" rtl="0" eaLnBrk="1" fontAlgn="base" latinLnBrk="0" hangingPunct="1">
              <a:lnSpc>
                <a:spcPct val="100000"/>
              </a:lnSpc>
              <a:spcBef>
                <a:spcPts val="0"/>
              </a:spcBef>
              <a:spcAft>
                <a:spcPct val="0"/>
              </a:spcAft>
              <a:buClr>
                <a:srgbClr val="161716"/>
              </a:buClr>
              <a:buSzPct val="80000"/>
              <a:buFontTx/>
              <a:buNone/>
              <a:tabLst/>
              <a:defRPr/>
            </a:pPr>
            <a:endParaRPr kumimoji="0" lang="en-US" sz="1000" b="0" i="0" u="none" strike="noStrike" kern="1200" cap="none" spc="0" normalizeH="0" baseline="0" noProof="0" dirty="0">
              <a:ln>
                <a:noFill/>
              </a:ln>
              <a:solidFill>
                <a:srgbClr val="161716"/>
              </a:solidFill>
              <a:effectLst/>
              <a:uLnTx/>
              <a:uFillTx/>
              <a:latin typeface="Alliance No.1 Regular"/>
              <a:ea typeface="+mn-ea"/>
              <a:cs typeface="+mn-cs"/>
            </a:endParaRPr>
          </a:p>
          <a:p>
            <a:pPr marL="226477" marR="0" lvl="1" indent="-228594" algn="l" defTabSz="914373"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1000" b="0" i="0" u="none" strike="noStrike" kern="1200" cap="none" spc="0" normalizeH="0" baseline="0" noProof="0" dirty="0">
                <a:ln>
                  <a:noFill/>
                </a:ln>
                <a:solidFill>
                  <a:srgbClr val="161716"/>
                </a:solidFill>
                <a:effectLst/>
                <a:uLnTx/>
                <a:uFillTx/>
                <a:latin typeface="Alliance No.1 Regular"/>
                <a:ea typeface="+mn-ea"/>
                <a:cs typeface="+mn-cs"/>
              </a:rPr>
              <a:t>Eligibility</a:t>
            </a:r>
          </a:p>
          <a:p>
            <a:pPr marL="226477" marR="0" lvl="1" indent="-228594" algn="l" defTabSz="914373"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1000" b="0" i="0" u="none" strike="noStrike" kern="1200" cap="none" spc="0" normalizeH="0" baseline="0" noProof="0" dirty="0">
                <a:ln>
                  <a:noFill/>
                </a:ln>
                <a:solidFill>
                  <a:srgbClr val="161716"/>
                </a:solidFill>
                <a:effectLst/>
                <a:uLnTx/>
                <a:uFillTx/>
                <a:latin typeface="Alliance No.1 Regular"/>
                <a:ea typeface="+mn-ea"/>
                <a:cs typeface="+mn-cs"/>
              </a:rPr>
              <a:t>Claims</a:t>
            </a:r>
          </a:p>
          <a:p>
            <a:pPr marL="226477" marR="0" lvl="1" indent="-228594" algn="l" defTabSz="914373"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1000" b="0" i="0" u="none" strike="noStrike" kern="1200" cap="none" spc="0" normalizeH="0" baseline="0" noProof="0" dirty="0">
                <a:ln>
                  <a:noFill/>
                </a:ln>
                <a:solidFill>
                  <a:srgbClr val="161716"/>
                </a:solidFill>
                <a:effectLst/>
                <a:uLnTx/>
                <a:uFillTx/>
                <a:latin typeface="Alliance No.1 Regular"/>
                <a:ea typeface="+mn-ea"/>
                <a:cs typeface="+mn-cs"/>
              </a:rPr>
              <a:t>Encounters</a:t>
            </a:r>
          </a:p>
          <a:p>
            <a:pPr marL="226477" marR="0" lvl="1" indent="-228594" algn="l" defTabSz="914373"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1000" b="0" i="0" u="none" strike="noStrike" kern="1200" cap="none" spc="0" normalizeH="0" baseline="0" noProof="0" dirty="0">
                <a:ln>
                  <a:noFill/>
                </a:ln>
                <a:solidFill>
                  <a:srgbClr val="161716"/>
                </a:solidFill>
                <a:effectLst/>
                <a:uLnTx/>
                <a:uFillTx/>
                <a:latin typeface="Alliance No.1 Regular"/>
                <a:ea typeface="+mn-ea"/>
                <a:cs typeface="+mn-cs"/>
              </a:rPr>
              <a:t>Rx claims</a:t>
            </a:r>
          </a:p>
          <a:p>
            <a:pPr marL="226477" marR="0" lvl="1" indent="-228594" algn="l" defTabSz="914373"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1000" b="0" i="0" u="none" strike="noStrike" kern="1200" cap="none" spc="0" normalizeH="0" baseline="0" noProof="0" dirty="0">
                <a:ln>
                  <a:noFill/>
                </a:ln>
                <a:solidFill>
                  <a:srgbClr val="161716"/>
                </a:solidFill>
                <a:effectLst/>
                <a:uLnTx/>
                <a:uFillTx/>
                <a:latin typeface="Alliance No.1 Regular"/>
                <a:ea typeface="+mn-ea"/>
                <a:cs typeface="+mn-cs"/>
              </a:rPr>
              <a:t>Benefit </a:t>
            </a:r>
            <a:br>
              <a:rPr kumimoji="0" lang="en-US" sz="1000" b="0" i="0" u="none" strike="noStrike" kern="1200" cap="none" spc="0" normalizeH="0" baseline="0" noProof="0" dirty="0">
                <a:ln>
                  <a:noFill/>
                </a:ln>
                <a:solidFill>
                  <a:srgbClr val="161716"/>
                </a:solidFill>
                <a:effectLst/>
                <a:uLnTx/>
                <a:uFillTx/>
                <a:latin typeface="Alliance No.1 Regular"/>
                <a:ea typeface="+mn-ea"/>
                <a:cs typeface="+mn-cs"/>
              </a:rPr>
            </a:br>
            <a:r>
              <a:rPr kumimoji="0" lang="en-US" sz="1000" b="0" i="0" u="none" strike="noStrike" kern="1200" cap="none" spc="0" normalizeH="0" baseline="0" noProof="0" dirty="0">
                <a:ln>
                  <a:noFill/>
                </a:ln>
                <a:solidFill>
                  <a:srgbClr val="161716"/>
                </a:solidFill>
                <a:effectLst/>
                <a:uLnTx/>
                <a:uFillTx/>
                <a:latin typeface="Alliance No.1 Regular"/>
                <a:ea typeface="+mn-ea"/>
                <a:cs typeface="+mn-cs"/>
              </a:rPr>
              <a:t>plan info</a:t>
            </a:r>
          </a:p>
          <a:p>
            <a:pPr marL="226477" marR="0" lvl="1" indent="-228594" algn="l" defTabSz="914373"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1000" b="0" i="0" u="none" strike="noStrike" kern="1200" cap="none" spc="0" normalizeH="0" baseline="0" noProof="0" dirty="0">
                <a:ln>
                  <a:noFill/>
                </a:ln>
                <a:solidFill>
                  <a:srgbClr val="161716"/>
                </a:solidFill>
                <a:effectLst/>
                <a:uLnTx/>
                <a:uFillTx/>
                <a:latin typeface="Alliance No.1 Regular"/>
                <a:ea typeface="+mn-ea"/>
                <a:cs typeface="+mn-cs"/>
              </a:rPr>
              <a:t>Discharges</a:t>
            </a:r>
          </a:p>
          <a:p>
            <a:pPr marL="226477" marR="0" lvl="1" indent="-228594" algn="l" defTabSz="914373"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1000" b="0" i="0" u="none" strike="noStrike" kern="1200" cap="none" spc="0" normalizeH="0" baseline="0" noProof="0" dirty="0">
                <a:ln>
                  <a:noFill/>
                </a:ln>
                <a:solidFill>
                  <a:srgbClr val="161716"/>
                </a:solidFill>
                <a:effectLst/>
                <a:uLnTx/>
                <a:uFillTx/>
                <a:latin typeface="Alliance No.1 Regular"/>
                <a:ea typeface="+mn-ea"/>
                <a:cs typeface="+mn-cs"/>
              </a:rPr>
              <a:t>Clinical</a:t>
            </a:r>
          </a:p>
          <a:p>
            <a:pPr marL="226477" marR="0" lvl="1" indent="-228594" algn="l" defTabSz="914373"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1000" b="0" i="0" u="none" strike="noStrike" kern="1200" cap="none" spc="0" normalizeH="0" baseline="0" noProof="0" dirty="0">
                <a:ln>
                  <a:noFill/>
                </a:ln>
                <a:solidFill>
                  <a:srgbClr val="161716"/>
                </a:solidFill>
                <a:effectLst/>
                <a:uLnTx/>
                <a:uFillTx/>
                <a:latin typeface="Alliance No.1 Regular"/>
                <a:ea typeface="+mn-ea"/>
                <a:cs typeface="+mn-cs"/>
              </a:rPr>
              <a:t>Productivity</a:t>
            </a:r>
          </a:p>
          <a:p>
            <a:pPr marL="226477" marR="0" lvl="1" indent="-228594" algn="l" defTabSz="914373"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1000" b="0" i="0" u="none" strike="noStrike" kern="1200" cap="none" spc="0" normalizeH="0" baseline="0" noProof="0" dirty="0">
                <a:ln>
                  <a:noFill/>
                </a:ln>
                <a:solidFill>
                  <a:srgbClr val="161716"/>
                </a:solidFill>
                <a:effectLst/>
                <a:uLnTx/>
                <a:uFillTx/>
                <a:latin typeface="Alliance No.1 Regular"/>
                <a:ea typeface="+mn-ea"/>
                <a:cs typeface="+mn-cs"/>
              </a:rPr>
              <a:t>HRAs</a:t>
            </a:r>
          </a:p>
        </p:txBody>
      </p:sp>
      <p:sp>
        <p:nvSpPr>
          <p:cNvPr id="28" name="TextBox 27">
            <a:extLst>
              <a:ext uri="{FF2B5EF4-FFF2-40B4-BE49-F238E27FC236}">
                <a16:creationId xmlns:a16="http://schemas.microsoft.com/office/drawing/2014/main" id="{A9178357-3990-A248-A6EC-16101A5D2288}"/>
              </a:ext>
            </a:extLst>
          </p:cNvPr>
          <p:cNvSpPr txBox="1"/>
          <p:nvPr/>
        </p:nvSpPr>
        <p:spPr>
          <a:xfrm>
            <a:off x="7506863" y="832379"/>
            <a:ext cx="2122893" cy="256545"/>
          </a:xfrm>
          <a:prstGeom prst="rect">
            <a:avLst/>
          </a:prstGeom>
          <a:noFill/>
        </p:spPr>
        <p:txBody>
          <a:bodyPr wrap="square" rtlCol="0">
            <a:spAutoFit/>
          </a:bodyPr>
          <a:lstStyle/>
          <a:p>
            <a:pPr marL="0" marR="0" lvl="0" indent="0" algn="l" defTabSz="71119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272827"/>
                </a:solidFill>
                <a:effectLst/>
                <a:uLnTx/>
                <a:uFillTx/>
                <a:latin typeface="Alliance No.1 Regular"/>
                <a:ea typeface="+mn-ea"/>
                <a:cs typeface="+mn-cs"/>
              </a:rPr>
              <a:t>Three Core Claims Databases</a:t>
            </a:r>
          </a:p>
        </p:txBody>
      </p:sp>
      <p:sp>
        <p:nvSpPr>
          <p:cNvPr id="29" name="Rounded Rectangle 28">
            <a:extLst>
              <a:ext uri="{FF2B5EF4-FFF2-40B4-BE49-F238E27FC236}">
                <a16:creationId xmlns:a16="http://schemas.microsoft.com/office/drawing/2014/main" id="{A5F21AA8-F915-9D22-8967-FC4B4A1BA01B}"/>
              </a:ext>
            </a:extLst>
          </p:cNvPr>
          <p:cNvSpPr/>
          <p:nvPr/>
        </p:nvSpPr>
        <p:spPr bwMode="auto">
          <a:xfrm>
            <a:off x="7309783" y="3080362"/>
            <a:ext cx="3892931" cy="1234151"/>
          </a:xfrm>
          <a:prstGeom prst="roundRect">
            <a:avLst>
              <a:gd name="adj" fmla="val 6282"/>
            </a:avLst>
          </a:prstGeom>
          <a:solidFill>
            <a:srgbClr val="F3F1ED"/>
          </a:solidFill>
          <a:ln w="3175">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marL="0" marR="0" lvl="0" indent="0" algn="l" defTabSz="914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2F3F2"/>
              </a:solidFill>
              <a:effectLst/>
              <a:uLnTx/>
              <a:uFillTx/>
              <a:latin typeface="Alliance No.1 Regular"/>
              <a:ea typeface="IBM Plex Sans" charset="0"/>
              <a:cs typeface="IBM Plex Sans" charset="0"/>
            </a:endParaRPr>
          </a:p>
        </p:txBody>
      </p:sp>
      <p:sp>
        <p:nvSpPr>
          <p:cNvPr id="31" name="TextBox 30">
            <a:extLst>
              <a:ext uri="{FF2B5EF4-FFF2-40B4-BE49-F238E27FC236}">
                <a16:creationId xmlns:a16="http://schemas.microsoft.com/office/drawing/2014/main" id="{E3713007-913B-0156-875F-415AFD5EAF83}"/>
              </a:ext>
            </a:extLst>
          </p:cNvPr>
          <p:cNvSpPr txBox="1"/>
          <p:nvPr/>
        </p:nvSpPr>
        <p:spPr>
          <a:xfrm>
            <a:off x="7504117" y="3124995"/>
            <a:ext cx="2679633" cy="256545"/>
          </a:xfrm>
          <a:prstGeom prst="rect">
            <a:avLst/>
          </a:prstGeom>
          <a:noFill/>
        </p:spPr>
        <p:txBody>
          <a:bodyPr wrap="square" rtlCol="0">
            <a:spAutoFit/>
          </a:bodyPr>
          <a:lstStyle/>
          <a:p>
            <a:pPr marL="0" marR="0" lvl="0" indent="0" algn="l" defTabSz="71119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272827"/>
                </a:solidFill>
                <a:effectLst/>
                <a:uLnTx/>
                <a:uFillTx/>
                <a:latin typeface="Alliance No.1 Regular"/>
                <a:ea typeface="+mn-ea"/>
                <a:cs typeface="+mn-cs"/>
              </a:rPr>
              <a:t>Specialty Curated Databases</a:t>
            </a:r>
          </a:p>
        </p:txBody>
      </p:sp>
      <p:pic>
        <p:nvPicPr>
          <p:cNvPr id="32" name="Picture 31">
            <a:extLst>
              <a:ext uri="{FF2B5EF4-FFF2-40B4-BE49-F238E27FC236}">
                <a16:creationId xmlns:a16="http://schemas.microsoft.com/office/drawing/2014/main" id="{72FE63BE-A679-5C9C-1F9A-8A1FCCF4B0F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79260" y="879664"/>
            <a:ext cx="257797" cy="257797"/>
          </a:xfrm>
          <a:prstGeom prst="rect">
            <a:avLst/>
          </a:prstGeom>
        </p:spPr>
      </p:pic>
      <p:sp>
        <p:nvSpPr>
          <p:cNvPr id="33" name="CaixaDeTexto 4">
            <a:extLst>
              <a:ext uri="{FF2B5EF4-FFF2-40B4-BE49-F238E27FC236}">
                <a16:creationId xmlns:a16="http://schemas.microsoft.com/office/drawing/2014/main" id="{320A5D94-CB73-6DF4-C259-B1C366935D95}"/>
              </a:ext>
            </a:extLst>
          </p:cNvPr>
          <p:cNvSpPr txBox="1"/>
          <p:nvPr/>
        </p:nvSpPr>
        <p:spPr>
          <a:xfrm>
            <a:off x="7527031" y="1144680"/>
            <a:ext cx="3675683" cy="1815112"/>
          </a:xfrm>
          <a:prstGeom prst="rect">
            <a:avLst/>
          </a:prstGeom>
          <a:noFill/>
        </p:spPr>
        <p:txBody>
          <a:bodyPr wrap="square" rtlCol="0">
            <a:spAutoFit/>
          </a:bodyPr>
          <a:lstStyle/>
          <a:p>
            <a:pPr marL="0" marR="0" lvl="0" indent="0" algn="l" defTabSz="914396"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srgbClr val="20201F"/>
                </a:solidFill>
                <a:effectLst/>
                <a:uLnTx/>
                <a:uFillTx/>
                <a:latin typeface="Alliance No.1 SemiBold" pitchFamily="2" charset="77"/>
                <a:ea typeface="Alliance No.1 SemiBold" pitchFamily="2" charset="77"/>
                <a:cs typeface="Arial"/>
              </a:rPr>
              <a:t>Commercial</a:t>
            </a:r>
          </a:p>
          <a:p>
            <a:pPr marL="228594" marR="0" lvl="0" indent="-228594" algn="l" defTabSz="609585"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933" b="0" i="0" u="none" strike="noStrike" kern="1200" cap="none" spc="0" normalizeH="0" baseline="0" noProof="0">
                <a:ln>
                  <a:noFill/>
                </a:ln>
                <a:solidFill>
                  <a:srgbClr val="161716"/>
                </a:solidFill>
                <a:effectLst/>
                <a:uLnTx/>
                <a:uFillTx/>
                <a:latin typeface="Alliance No.1 Regular"/>
                <a:ea typeface="+mn-ea"/>
                <a:cs typeface="+mn-cs"/>
              </a:rPr>
              <a:t>Under-65 working population + dependents</a:t>
            </a:r>
          </a:p>
          <a:p>
            <a:pPr marL="228594" marR="0" lvl="0" indent="-228594" algn="l" defTabSz="609585"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933" b="0" i="0" u="none" strike="noStrike" kern="1200" cap="none" spc="0" normalizeH="0" baseline="0" noProof="0">
                <a:ln>
                  <a:noFill/>
                </a:ln>
                <a:solidFill>
                  <a:srgbClr val="161716"/>
                </a:solidFill>
                <a:effectLst/>
                <a:uLnTx/>
                <a:uFillTx/>
                <a:latin typeface="Alliance No.1 Regular"/>
                <a:ea typeface="+mn-ea"/>
                <a:cs typeface="+mn-cs"/>
              </a:rPr>
              <a:t>Claims linked to drug, enrollment, and benefit plan design</a:t>
            </a:r>
          </a:p>
          <a:p>
            <a:pPr marL="228594" marR="0" lvl="0" indent="-228594" algn="l" defTabSz="609585" rtl="0" eaLnBrk="1" fontAlgn="base" latinLnBrk="0" hangingPunct="1">
              <a:lnSpc>
                <a:spcPct val="100000"/>
              </a:lnSpc>
              <a:spcBef>
                <a:spcPts val="0"/>
              </a:spcBef>
              <a:spcAft>
                <a:spcPct val="0"/>
              </a:spcAft>
              <a:buClr>
                <a:srgbClr val="161716"/>
              </a:buClr>
              <a:buSzPct val="80000"/>
              <a:buFont typeface="System Font Regular"/>
              <a:buChar char="→"/>
              <a:tabLst/>
              <a:defRPr/>
            </a:pPr>
            <a:endParaRPr kumimoji="0" lang="en-US" sz="933" b="0" i="0" u="none" strike="noStrike" kern="1200" cap="none" spc="0" normalizeH="0" baseline="0" noProof="0">
              <a:ln>
                <a:noFill/>
              </a:ln>
              <a:solidFill>
                <a:srgbClr val="161716"/>
              </a:solidFill>
              <a:effectLst/>
              <a:uLnTx/>
              <a:uFillTx/>
              <a:latin typeface="Alliance No.1 Regular"/>
              <a:ea typeface="+mn-ea"/>
              <a:cs typeface="+mn-cs"/>
            </a:endParaRPr>
          </a:p>
          <a:p>
            <a:pPr marL="0" marR="0" lvl="0" indent="0" algn="l" defTabSz="609585" rtl="0" eaLnBrk="1" fontAlgn="base" latinLnBrk="0" hangingPunct="1">
              <a:lnSpc>
                <a:spcPct val="100000"/>
              </a:lnSpc>
              <a:spcBef>
                <a:spcPts val="0"/>
              </a:spcBef>
              <a:spcAft>
                <a:spcPct val="0"/>
              </a:spcAft>
              <a:buClr>
                <a:srgbClr val="161716"/>
              </a:buClr>
              <a:buSzPct val="80000"/>
              <a:buFontTx/>
              <a:buNone/>
              <a:tabLst/>
              <a:defRPr/>
            </a:pPr>
            <a:r>
              <a:rPr kumimoji="0" lang="en-US" sz="933" b="1" i="0" u="none" strike="noStrike" kern="1200" cap="none" spc="0" normalizeH="0" baseline="0" noProof="0">
                <a:ln>
                  <a:noFill/>
                </a:ln>
                <a:solidFill>
                  <a:srgbClr val="20201F"/>
                </a:solidFill>
                <a:effectLst/>
                <a:uLnTx/>
                <a:uFillTx/>
                <a:latin typeface="Alliance No.1 SemiBold" pitchFamily="2" charset="77"/>
                <a:ea typeface="Alliance No.1 SemiBold" pitchFamily="2" charset="77"/>
                <a:cs typeface="Arial"/>
              </a:rPr>
              <a:t>Medicare</a:t>
            </a:r>
          </a:p>
          <a:p>
            <a:pPr marL="228594" marR="0" lvl="0" indent="-228594" algn="l" defTabSz="609585"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933" b="0" i="0" u="none" strike="noStrike" kern="1200" cap="none" spc="0" normalizeH="0" baseline="0" noProof="0">
                <a:ln>
                  <a:noFill/>
                </a:ln>
                <a:solidFill>
                  <a:srgbClr val="161716"/>
                </a:solidFill>
                <a:effectLst/>
                <a:uLnTx/>
                <a:uFillTx/>
                <a:latin typeface="Alliance No.1 Regular"/>
                <a:ea typeface="+mn-ea"/>
                <a:cs typeface="+mn-cs"/>
              </a:rPr>
              <a:t>Retirees covered by previous employers </a:t>
            </a:r>
            <a:br>
              <a:rPr kumimoji="0" lang="en-US" sz="933" b="0" i="0" u="none" strike="noStrike" kern="1200" cap="none" spc="0" normalizeH="0" baseline="0" noProof="0">
                <a:ln>
                  <a:noFill/>
                </a:ln>
                <a:solidFill>
                  <a:srgbClr val="161716"/>
                </a:solidFill>
                <a:effectLst/>
                <a:uLnTx/>
                <a:uFillTx/>
                <a:latin typeface="Alliance No.1 Regular"/>
                <a:ea typeface="+mn-ea"/>
                <a:cs typeface="+mn-cs"/>
              </a:rPr>
            </a:br>
            <a:r>
              <a:rPr kumimoji="0" lang="en-US" sz="933" b="0" i="1" u="none" strike="noStrike" kern="1200" cap="none" spc="0" normalizeH="0" baseline="0" noProof="0">
                <a:ln>
                  <a:noFill/>
                </a:ln>
                <a:solidFill>
                  <a:srgbClr val="161716"/>
                </a:solidFill>
                <a:effectLst/>
                <a:uLnTx/>
                <a:uFillTx/>
                <a:latin typeface="Alliance No.1 Regular"/>
                <a:ea typeface="+mn-ea"/>
                <a:cs typeface="+mn-cs"/>
              </a:rPr>
              <a:t>(supplemental and advantage plans)</a:t>
            </a:r>
          </a:p>
          <a:p>
            <a:pPr marL="228594" marR="0" lvl="0" indent="-228594" algn="l" defTabSz="609585"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933" b="0" i="0" u="none" strike="noStrike" kern="1200" cap="none" spc="0" normalizeH="0" baseline="0" noProof="0">
                <a:ln>
                  <a:noFill/>
                </a:ln>
                <a:solidFill>
                  <a:srgbClr val="161716"/>
                </a:solidFill>
                <a:effectLst/>
                <a:uLnTx/>
                <a:uFillTx/>
                <a:latin typeface="Alliance No.1 Regular"/>
                <a:ea typeface="+mn-ea"/>
                <a:cs typeface="+mn-cs"/>
              </a:rPr>
              <a:t>Claims linked to drug, enrollment, and benefit plan design</a:t>
            </a:r>
          </a:p>
          <a:p>
            <a:pPr marL="0" marR="0" lvl="0" indent="0" algn="l" defTabSz="609585" rtl="0" eaLnBrk="1" fontAlgn="base" latinLnBrk="0" hangingPunct="1">
              <a:lnSpc>
                <a:spcPct val="100000"/>
              </a:lnSpc>
              <a:spcBef>
                <a:spcPts val="0"/>
              </a:spcBef>
              <a:spcAft>
                <a:spcPct val="0"/>
              </a:spcAft>
              <a:buClr>
                <a:srgbClr val="161716"/>
              </a:buClr>
              <a:buSzPct val="80000"/>
              <a:buFontTx/>
              <a:buNone/>
              <a:tabLst/>
              <a:defRPr/>
            </a:pPr>
            <a:endParaRPr kumimoji="0" lang="en-US" sz="933" b="0" i="0" u="none" strike="noStrike" kern="1200" cap="none" spc="0" normalizeH="0" baseline="0" noProof="0">
              <a:ln>
                <a:noFill/>
              </a:ln>
              <a:solidFill>
                <a:srgbClr val="161716"/>
              </a:solidFill>
              <a:effectLst/>
              <a:uLnTx/>
              <a:uFillTx/>
              <a:latin typeface="Alliance No.1 Regular"/>
              <a:ea typeface="+mn-ea"/>
              <a:cs typeface="+mn-cs"/>
            </a:endParaRPr>
          </a:p>
          <a:p>
            <a:pPr marL="0" marR="0" lvl="0" indent="0" algn="l" defTabSz="609585" rtl="0" eaLnBrk="1" fontAlgn="base" latinLnBrk="0" hangingPunct="1">
              <a:lnSpc>
                <a:spcPct val="100000"/>
              </a:lnSpc>
              <a:spcBef>
                <a:spcPts val="0"/>
              </a:spcBef>
              <a:spcAft>
                <a:spcPct val="0"/>
              </a:spcAft>
              <a:buClr>
                <a:srgbClr val="161716"/>
              </a:buClr>
              <a:buSzPct val="80000"/>
              <a:buFontTx/>
              <a:buNone/>
              <a:tabLst/>
              <a:defRPr/>
            </a:pPr>
            <a:r>
              <a:rPr kumimoji="0" lang="en-US" sz="933" b="1" i="0" u="none" strike="noStrike" kern="1200" cap="none" spc="0" normalizeH="0" baseline="0" noProof="0">
                <a:ln>
                  <a:noFill/>
                </a:ln>
                <a:solidFill>
                  <a:srgbClr val="20201F"/>
                </a:solidFill>
                <a:effectLst/>
                <a:uLnTx/>
                <a:uFillTx/>
                <a:latin typeface="Alliance No.1 SemiBold" pitchFamily="2" charset="77"/>
                <a:ea typeface="Alliance No.1 SemiBold" pitchFamily="2" charset="77"/>
                <a:cs typeface="Arial"/>
              </a:rPr>
              <a:t>Multi-state Medicaid</a:t>
            </a:r>
          </a:p>
          <a:p>
            <a:pPr marL="228594" marR="0" lvl="0" indent="-228594" algn="l" defTabSz="609585"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933" b="0" i="0" u="none" strike="noStrike" kern="1200" cap="none" spc="0" normalizeH="0" baseline="0" noProof="0">
                <a:ln>
                  <a:noFill/>
                </a:ln>
                <a:solidFill>
                  <a:srgbClr val="161716"/>
                </a:solidFill>
                <a:effectLst/>
                <a:uLnTx/>
                <a:uFillTx/>
                <a:latin typeface="Alliance No.1 Regular"/>
                <a:ea typeface="+mn-ea"/>
                <a:cs typeface="+mn-cs"/>
              </a:rPr>
              <a:t>Medicaid enrollees</a:t>
            </a:r>
          </a:p>
          <a:p>
            <a:pPr marL="228594" marR="0" lvl="0" indent="-228594" algn="l" defTabSz="609585" rtl="0" eaLnBrk="1" fontAlgn="base" latinLnBrk="0" hangingPunct="1">
              <a:lnSpc>
                <a:spcPct val="100000"/>
              </a:lnSpc>
              <a:spcBef>
                <a:spcPts val="0"/>
              </a:spcBef>
              <a:spcAft>
                <a:spcPct val="0"/>
              </a:spcAft>
              <a:buClr>
                <a:srgbClr val="161716"/>
              </a:buClr>
              <a:buSzPct val="80000"/>
              <a:buFont typeface="Arial" panose="020B0604020202020204" pitchFamily="34" charset="0"/>
              <a:buChar char="–"/>
              <a:tabLst/>
              <a:defRPr/>
            </a:pPr>
            <a:r>
              <a:rPr kumimoji="0" lang="en-US" sz="933" b="0" i="0" u="none" strike="noStrike" kern="1200" cap="none" spc="0" normalizeH="0" baseline="0" noProof="0">
                <a:ln>
                  <a:noFill/>
                </a:ln>
                <a:solidFill>
                  <a:srgbClr val="161716"/>
                </a:solidFill>
                <a:effectLst/>
                <a:uLnTx/>
                <a:uFillTx/>
                <a:latin typeface="Alliance No.1 Regular"/>
                <a:ea typeface="+mn-ea"/>
                <a:cs typeface="+mn-cs"/>
              </a:rPr>
              <a:t>Inpatient services and Rx claims, enrollment, LT care, etc.</a:t>
            </a:r>
            <a:endParaRPr kumimoji="0" lang="en-US" sz="800" b="0" i="0" u="none" strike="noStrike" kern="1200" cap="none" spc="0" normalizeH="0" baseline="0" noProof="0">
              <a:ln>
                <a:noFill/>
              </a:ln>
              <a:solidFill>
                <a:srgbClr val="161716"/>
              </a:solidFill>
              <a:effectLst/>
              <a:uLnTx/>
              <a:uFillTx/>
              <a:latin typeface="Alliance No.1 Regular"/>
              <a:ea typeface="+mn-ea"/>
              <a:cs typeface="+mn-cs"/>
            </a:endParaRPr>
          </a:p>
        </p:txBody>
      </p:sp>
      <p:cxnSp>
        <p:nvCxnSpPr>
          <p:cNvPr id="35" name="Straight Connector 96">
            <a:extLst>
              <a:ext uri="{FF2B5EF4-FFF2-40B4-BE49-F238E27FC236}">
                <a16:creationId xmlns:a16="http://schemas.microsoft.com/office/drawing/2014/main" id="{DFC2A892-AC4D-108B-9A2A-699674EEEF0F}"/>
              </a:ext>
            </a:extLst>
          </p:cNvPr>
          <p:cNvCxnSpPr>
            <a:cxnSpLocks/>
          </p:cNvCxnSpPr>
          <p:nvPr/>
        </p:nvCxnSpPr>
        <p:spPr bwMode="auto">
          <a:xfrm>
            <a:off x="1193650" y="2645308"/>
            <a:ext cx="1954253" cy="0"/>
          </a:xfrm>
          <a:prstGeom prst="straightConnector1">
            <a:avLst/>
          </a:prstGeom>
          <a:ln w="3175" cap="rnd">
            <a:solidFill>
              <a:srgbClr val="FB4B5B"/>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9728B012-40E9-4E45-DD29-7DCA3BC0E010}"/>
              </a:ext>
            </a:extLst>
          </p:cNvPr>
          <p:cNvCxnSpPr>
            <a:cxnSpLocks/>
          </p:cNvCxnSpPr>
          <p:nvPr/>
        </p:nvCxnSpPr>
        <p:spPr bwMode="auto">
          <a:xfrm>
            <a:off x="1193313" y="2409756"/>
            <a:ext cx="1" cy="235552"/>
          </a:xfrm>
          <a:prstGeom prst="line">
            <a:avLst/>
          </a:prstGeom>
          <a:ln w="3175" cap="rnd">
            <a:solidFill>
              <a:srgbClr val="FB4B5B"/>
            </a:solidFill>
            <a:headEnd type="oval" w="med" len="med"/>
            <a:tailEnd type="none" w="med" len="med"/>
          </a:ln>
          <a:effectLst/>
        </p:spPr>
        <p:style>
          <a:lnRef idx="1">
            <a:schemeClr val="dk1"/>
          </a:lnRef>
          <a:fillRef idx="0">
            <a:schemeClr val="dk1"/>
          </a:fillRef>
          <a:effectRef idx="0">
            <a:schemeClr val="dk1"/>
          </a:effectRef>
          <a:fontRef idx="minor">
            <a:schemeClr val="tx1"/>
          </a:fontRef>
        </p:style>
      </p:cxnSp>
      <p:sp>
        <p:nvSpPr>
          <p:cNvPr id="37" name="Rounded Rectangle 14">
            <a:extLst>
              <a:ext uri="{FF2B5EF4-FFF2-40B4-BE49-F238E27FC236}">
                <a16:creationId xmlns:a16="http://schemas.microsoft.com/office/drawing/2014/main" id="{D47E88F9-7D63-A4E7-A7F3-8B08812AF124}"/>
              </a:ext>
            </a:extLst>
          </p:cNvPr>
          <p:cNvSpPr/>
          <p:nvPr/>
        </p:nvSpPr>
        <p:spPr>
          <a:xfrm>
            <a:off x="1315765" y="3627141"/>
            <a:ext cx="2262563" cy="389404"/>
          </a:xfrm>
          <a:prstGeom prst="roundRect">
            <a:avLst>
              <a:gd name="adj" fmla="val 50000"/>
            </a:avLst>
          </a:prstGeom>
          <a:solidFill>
            <a:srgbClr val="FB4B5B"/>
          </a:solidFill>
        </p:spPr>
        <p:txBody>
          <a:bodyPr wrap="square" lIns="0" tIns="0" rIns="0" bIns="0" rtlCol="0" anchor="ctr">
            <a:no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err="1">
              <a:ln>
                <a:noFill/>
              </a:ln>
              <a:solidFill>
                <a:srgbClr val="FFFFFF"/>
              </a:solidFill>
              <a:effectLst/>
              <a:uLnTx/>
              <a:uFillTx/>
              <a:latin typeface="Alliance No.1 Regular"/>
              <a:ea typeface="+mn-ea"/>
              <a:cs typeface="Arial"/>
            </a:endParaRPr>
          </a:p>
        </p:txBody>
      </p:sp>
      <p:sp>
        <p:nvSpPr>
          <p:cNvPr id="38" name="TextBox 37">
            <a:extLst>
              <a:ext uri="{FF2B5EF4-FFF2-40B4-BE49-F238E27FC236}">
                <a16:creationId xmlns:a16="http://schemas.microsoft.com/office/drawing/2014/main" id="{0DC620D5-2BCA-407E-1B0C-9E901225A884}"/>
              </a:ext>
            </a:extLst>
          </p:cNvPr>
          <p:cNvSpPr txBox="1"/>
          <p:nvPr/>
        </p:nvSpPr>
        <p:spPr>
          <a:xfrm>
            <a:off x="1788514" y="3691498"/>
            <a:ext cx="1755028" cy="256545"/>
          </a:xfrm>
          <a:prstGeom prst="rect">
            <a:avLst/>
          </a:prstGeom>
          <a:noFill/>
        </p:spPr>
        <p:txBody>
          <a:bodyPr wrap="square" rtlCol="0">
            <a:spAutoFit/>
          </a:body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FEFFFD"/>
                </a:solidFill>
                <a:effectLst/>
                <a:uLnTx/>
                <a:uFillTx/>
                <a:latin typeface="Alliance No.1 Regular"/>
                <a:ea typeface="IBM Plex Sans" charset="0"/>
                <a:cs typeface="IBM Plex Sans" charset="0"/>
              </a:rPr>
              <a:t>Clinical variables </a:t>
            </a:r>
          </a:p>
        </p:txBody>
      </p:sp>
      <p:sp>
        <p:nvSpPr>
          <p:cNvPr id="39" name="Rounded Rectangle 14">
            <a:extLst>
              <a:ext uri="{FF2B5EF4-FFF2-40B4-BE49-F238E27FC236}">
                <a16:creationId xmlns:a16="http://schemas.microsoft.com/office/drawing/2014/main" id="{DA2CC464-A4F8-CBCA-DF8A-CC720D1C96A8}"/>
              </a:ext>
            </a:extLst>
          </p:cNvPr>
          <p:cNvSpPr/>
          <p:nvPr/>
        </p:nvSpPr>
        <p:spPr>
          <a:xfrm>
            <a:off x="1314034" y="2895938"/>
            <a:ext cx="2264295" cy="389404"/>
          </a:xfrm>
          <a:prstGeom prst="roundRect">
            <a:avLst>
              <a:gd name="adj" fmla="val 50000"/>
            </a:avLst>
          </a:prstGeom>
          <a:solidFill>
            <a:srgbClr val="FB4B5B"/>
          </a:solidFill>
        </p:spPr>
        <p:txBody>
          <a:bodyPr wrap="square" lIns="0" tIns="0" rIns="0" bIns="0" rtlCol="0" anchor="ctr">
            <a:no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err="1">
              <a:ln>
                <a:noFill/>
              </a:ln>
              <a:solidFill>
                <a:srgbClr val="FFFFFF"/>
              </a:solidFill>
              <a:effectLst/>
              <a:uLnTx/>
              <a:uFillTx/>
              <a:latin typeface="Alliance No.1 Regular"/>
              <a:ea typeface="+mn-ea"/>
              <a:cs typeface="Arial"/>
            </a:endParaRPr>
          </a:p>
        </p:txBody>
      </p:sp>
      <p:sp>
        <p:nvSpPr>
          <p:cNvPr id="40" name="TextBox 39">
            <a:extLst>
              <a:ext uri="{FF2B5EF4-FFF2-40B4-BE49-F238E27FC236}">
                <a16:creationId xmlns:a16="http://schemas.microsoft.com/office/drawing/2014/main" id="{F9A59BD4-1132-901A-B251-2C28B69215F9}"/>
              </a:ext>
            </a:extLst>
          </p:cNvPr>
          <p:cNvSpPr txBox="1"/>
          <p:nvPr/>
        </p:nvSpPr>
        <p:spPr>
          <a:xfrm>
            <a:off x="1848010" y="2959243"/>
            <a:ext cx="1695532" cy="400110"/>
          </a:xfrm>
          <a:prstGeom prst="rect">
            <a:avLst/>
          </a:prstGeom>
          <a:noFill/>
        </p:spPr>
        <p:txBody>
          <a:bodyPr wrap="square" rtlCol="0">
            <a:spAutoFit/>
          </a:body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FEFFFD"/>
                </a:solidFill>
                <a:effectLst/>
                <a:uLnTx/>
                <a:uFillTx/>
                <a:latin typeface="Alliance No.1 Regular"/>
                <a:ea typeface="IBM Plex Sans" charset="0"/>
                <a:cs typeface="IBM Plex Sans" charset="0"/>
              </a:rPr>
              <a:t>7-12 States (Medicaid)</a:t>
            </a:r>
          </a:p>
          <a:p>
            <a:pPr marL="0" marR="0" lvl="0" indent="0" algn="l" defTabSz="914621"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FEFFFD"/>
              </a:solidFill>
              <a:effectLst/>
              <a:uLnTx/>
              <a:uFillTx/>
              <a:latin typeface="Alliance No.1 Regular"/>
              <a:ea typeface="IBM Plex Sans" charset="0"/>
              <a:cs typeface="IBM Plex Sans" charset="0"/>
            </a:endParaRPr>
          </a:p>
        </p:txBody>
      </p:sp>
      <p:sp>
        <p:nvSpPr>
          <p:cNvPr id="41" name="Rounded Rectangle 14">
            <a:extLst>
              <a:ext uri="{FF2B5EF4-FFF2-40B4-BE49-F238E27FC236}">
                <a16:creationId xmlns:a16="http://schemas.microsoft.com/office/drawing/2014/main" id="{3586E914-56C3-D27E-52CF-88386A1EE25A}"/>
              </a:ext>
            </a:extLst>
          </p:cNvPr>
          <p:cNvSpPr/>
          <p:nvPr/>
        </p:nvSpPr>
        <p:spPr>
          <a:xfrm>
            <a:off x="1314034" y="2141379"/>
            <a:ext cx="2264293" cy="389404"/>
          </a:xfrm>
          <a:prstGeom prst="roundRect">
            <a:avLst>
              <a:gd name="adj" fmla="val 50000"/>
            </a:avLst>
          </a:prstGeom>
          <a:solidFill>
            <a:srgbClr val="FB4B5B"/>
          </a:solidFill>
        </p:spPr>
        <p:txBody>
          <a:bodyPr wrap="square" lIns="0" tIns="0" rIns="0" bIns="0" rtlCol="0" anchor="ctr">
            <a:no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err="1">
              <a:ln>
                <a:noFill/>
              </a:ln>
              <a:solidFill>
                <a:srgbClr val="FFFFFF"/>
              </a:solidFill>
              <a:effectLst/>
              <a:uLnTx/>
              <a:uFillTx/>
              <a:latin typeface="Alliance No.1 Regular"/>
              <a:ea typeface="+mn-ea"/>
              <a:cs typeface="Arial"/>
            </a:endParaRPr>
          </a:p>
        </p:txBody>
      </p:sp>
      <p:sp>
        <p:nvSpPr>
          <p:cNvPr id="42" name="TextBox 41">
            <a:extLst>
              <a:ext uri="{FF2B5EF4-FFF2-40B4-BE49-F238E27FC236}">
                <a16:creationId xmlns:a16="http://schemas.microsoft.com/office/drawing/2014/main" id="{2A3BAD4C-F7DF-BCD9-94E9-55AED0F93116}"/>
              </a:ext>
            </a:extLst>
          </p:cNvPr>
          <p:cNvSpPr txBox="1"/>
          <p:nvPr/>
        </p:nvSpPr>
        <p:spPr>
          <a:xfrm>
            <a:off x="1848011" y="2204684"/>
            <a:ext cx="1468627" cy="256545"/>
          </a:xfrm>
          <a:prstGeom prst="rect">
            <a:avLst/>
          </a:prstGeom>
          <a:noFill/>
        </p:spPr>
        <p:txBody>
          <a:bodyPr wrap="square" rtlCol="0">
            <a:spAutoFit/>
          </a:body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FEFFFD"/>
                </a:solidFill>
                <a:effectLst/>
                <a:uLnTx/>
                <a:uFillTx/>
                <a:latin typeface="Alliance No.1 Regular"/>
                <a:ea typeface="IBM Plex Sans" charset="0"/>
                <a:cs typeface="IBM Plex Sans" charset="0"/>
              </a:rPr>
              <a:t>40+ Health plans</a:t>
            </a:r>
          </a:p>
        </p:txBody>
      </p:sp>
      <p:sp>
        <p:nvSpPr>
          <p:cNvPr id="43" name="Rounded Rectangle 14">
            <a:extLst>
              <a:ext uri="{FF2B5EF4-FFF2-40B4-BE49-F238E27FC236}">
                <a16:creationId xmlns:a16="http://schemas.microsoft.com/office/drawing/2014/main" id="{F1C723D4-9CA7-3E84-FFED-B7D7BE5D7AB8}"/>
              </a:ext>
            </a:extLst>
          </p:cNvPr>
          <p:cNvSpPr/>
          <p:nvPr/>
        </p:nvSpPr>
        <p:spPr>
          <a:xfrm>
            <a:off x="1314034" y="1414774"/>
            <a:ext cx="2264292" cy="389404"/>
          </a:xfrm>
          <a:prstGeom prst="roundRect">
            <a:avLst>
              <a:gd name="adj" fmla="val 50000"/>
            </a:avLst>
          </a:prstGeom>
          <a:solidFill>
            <a:srgbClr val="FB4B5B"/>
          </a:solidFill>
        </p:spPr>
        <p:txBody>
          <a:bodyPr wrap="square" lIns="0" tIns="0" rIns="0" bIns="0" rtlCol="0" anchor="ctr">
            <a:no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endParaRPr kumimoji="0" lang="en-US" sz="933" b="0" i="0" u="none" strike="noStrike" kern="1200" cap="none" spc="0" normalizeH="0" baseline="0" noProof="0">
              <a:ln>
                <a:noFill/>
              </a:ln>
              <a:solidFill>
                <a:srgbClr val="FFFFFF"/>
              </a:solidFill>
              <a:effectLst/>
              <a:uLnTx/>
              <a:uFillTx/>
              <a:latin typeface="Alliance No.1 Regular"/>
              <a:ea typeface="+mn-ea"/>
              <a:cs typeface="Arial"/>
            </a:endParaRPr>
          </a:p>
        </p:txBody>
      </p:sp>
      <p:sp>
        <p:nvSpPr>
          <p:cNvPr id="44" name="TextBox 43">
            <a:extLst>
              <a:ext uri="{FF2B5EF4-FFF2-40B4-BE49-F238E27FC236}">
                <a16:creationId xmlns:a16="http://schemas.microsoft.com/office/drawing/2014/main" id="{064DCE8F-6D61-E5BC-C6BB-C4F2366C66AC}"/>
              </a:ext>
            </a:extLst>
          </p:cNvPr>
          <p:cNvSpPr txBox="1"/>
          <p:nvPr/>
        </p:nvSpPr>
        <p:spPr>
          <a:xfrm>
            <a:off x="1848011" y="1484888"/>
            <a:ext cx="1393879" cy="256545"/>
          </a:xfrm>
          <a:prstGeom prst="rect">
            <a:avLst/>
          </a:prstGeom>
          <a:noFill/>
        </p:spPr>
        <p:txBody>
          <a:bodyPr wrap="square" rtlCol="0">
            <a:spAutoFit/>
          </a:body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FEFFFD"/>
                </a:solidFill>
                <a:effectLst/>
                <a:uLnTx/>
                <a:uFillTx/>
                <a:latin typeface="Alliance No.1 Regular"/>
                <a:ea typeface="IBM Plex Sans" charset="0"/>
                <a:cs typeface="IBM Plex Sans" charset="0"/>
              </a:rPr>
              <a:t>120+ Employers</a:t>
            </a:r>
          </a:p>
        </p:txBody>
      </p:sp>
      <p:cxnSp>
        <p:nvCxnSpPr>
          <p:cNvPr id="45" name="Straight Connector 19">
            <a:extLst>
              <a:ext uri="{FF2B5EF4-FFF2-40B4-BE49-F238E27FC236}">
                <a16:creationId xmlns:a16="http://schemas.microsoft.com/office/drawing/2014/main" id="{763D7CD5-FF1B-D35E-B706-4F9DAAC20ADA}"/>
              </a:ext>
            </a:extLst>
          </p:cNvPr>
          <p:cNvCxnSpPr>
            <a:cxnSpLocks/>
          </p:cNvCxnSpPr>
          <p:nvPr/>
        </p:nvCxnSpPr>
        <p:spPr bwMode="auto">
          <a:xfrm>
            <a:off x="1209283" y="1908164"/>
            <a:ext cx="1954253" cy="0"/>
          </a:xfrm>
          <a:prstGeom prst="straightConnector1">
            <a:avLst/>
          </a:prstGeom>
          <a:ln w="3175" cap="rnd">
            <a:solidFill>
              <a:srgbClr val="FB4B5B"/>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24703CA6-2D1F-952C-93F1-4D5C1794260C}"/>
              </a:ext>
            </a:extLst>
          </p:cNvPr>
          <p:cNvCxnSpPr>
            <a:cxnSpLocks/>
          </p:cNvCxnSpPr>
          <p:nvPr/>
        </p:nvCxnSpPr>
        <p:spPr bwMode="auto">
          <a:xfrm>
            <a:off x="1208946" y="1672613"/>
            <a:ext cx="1" cy="235552"/>
          </a:xfrm>
          <a:prstGeom prst="line">
            <a:avLst/>
          </a:prstGeom>
          <a:ln w="3175" cap="rnd">
            <a:solidFill>
              <a:srgbClr val="FB4B5B"/>
            </a:solidFill>
            <a:headEnd type="oval"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Straight Connector 96">
            <a:extLst>
              <a:ext uri="{FF2B5EF4-FFF2-40B4-BE49-F238E27FC236}">
                <a16:creationId xmlns:a16="http://schemas.microsoft.com/office/drawing/2014/main" id="{97102887-DA1F-8363-468A-A77DF16096A9}"/>
              </a:ext>
            </a:extLst>
          </p:cNvPr>
          <p:cNvCxnSpPr>
            <a:cxnSpLocks/>
          </p:cNvCxnSpPr>
          <p:nvPr/>
        </p:nvCxnSpPr>
        <p:spPr bwMode="auto">
          <a:xfrm>
            <a:off x="1193650" y="3388419"/>
            <a:ext cx="1954253" cy="0"/>
          </a:xfrm>
          <a:prstGeom prst="straightConnector1">
            <a:avLst/>
          </a:prstGeom>
          <a:ln w="3175" cap="rnd">
            <a:solidFill>
              <a:srgbClr val="FB4B5B"/>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A9E57887-CF3A-BCAC-1869-F30EE33D5559}"/>
              </a:ext>
            </a:extLst>
          </p:cNvPr>
          <p:cNvCxnSpPr>
            <a:cxnSpLocks/>
          </p:cNvCxnSpPr>
          <p:nvPr/>
        </p:nvCxnSpPr>
        <p:spPr bwMode="auto">
          <a:xfrm>
            <a:off x="1193313" y="3152867"/>
            <a:ext cx="1" cy="235552"/>
          </a:xfrm>
          <a:prstGeom prst="line">
            <a:avLst/>
          </a:prstGeom>
          <a:ln w="3175" cap="rnd">
            <a:solidFill>
              <a:srgbClr val="FB4B5B"/>
            </a:solidFill>
            <a:headEnd type="oval"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9" name="Straight Connector 96">
            <a:extLst>
              <a:ext uri="{FF2B5EF4-FFF2-40B4-BE49-F238E27FC236}">
                <a16:creationId xmlns:a16="http://schemas.microsoft.com/office/drawing/2014/main" id="{9193BC11-B2DC-BFE3-94F5-3E1912DE51B8}"/>
              </a:ext>
            </a:extLst>
          </p:cNvPr>
          <p:cNvCxnSpPr>
            <a:cxnSpLocks/>
          </p:cNvCxnSpPr>
          <p:nvPr/>
        </p:nvCxnSpPr>
        <p:spPr bwMode="auto">
          <a:xfrm>
            <a:off x="1202020" y="4114916"/>
            <a:ext cx="1954253" cy="0"/>
          </a:xfrm>
          <a:prstGeom prst="straightConnector1">
            <a:avLst/>
          </a:prstGeom>
          <a:ln w="3175" cap="rnd">
            <a:solidFill>
              <a:srgbClr val="FB4B5B"/>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7898CA28-B4E0-9FB5-22CD-9825EDFB3C60}"/>
              </a:ext>
            </a:extLst>
          </p:cNvPr>
          <p:cNvCxnSpPr>
            <a:cxnSpLocks/>
          </p:cNvCxnSpPr>
          <p:nvPr/>
        </p:nvCxnSpPr>
        <p:spPr bwMode="auto">
          <a:xfrm>
            <a:off x="1201684" y="3879364"/>
            <a:ext cx="1" cy="235552"/>
          </a:xfrm>
          <a:prstGeom prst="line">
            <a:avLst/>
          </a:prstGeom>
          <a:ln w="3175" cap="rnd">
            <a:solidFill>
              <a:srgbClr val="FB4B5B"/>
            </a:solidFill>
            <a:headEnd type="oval" w="med" len="med"/>
            <a:tailEnd type="none" w="med" len="med"/>
          </a:ln>
          <a:effectLst/>
        </p:spPr>
        <p:style>
          <a:lnRef idx="1">
            <a:schemeClr val="dk1"/>
          </a:lnRef>
          <a:fillRef idx="0">
            <a:schemeClr val="dk1"/>
          </a:fillRef>
          <a:effectRef idx="0">
            <a:schemeClr val="dk1"/>
          </a:effectRef>
          <a:fontRef idx="minor">
            <a:schemeClr val="tx1"/>
          </a:fontRef>
        </p:style>
      </p:cxnSp>
      <p:grpSp>
        <p:nvGrpSpPr>
          <p:cNvPr id="67" name="Group 66">
            <a:extLst>
              <a:ext uri="{FF2B5EF4-FFF2-40B4-BE49-F238E27FC236}">
                <a16:creationId xmlns:a16="http://schemas.microsoft.com/office/drawing/2014/main" id="{6793B5D1-9A84-6CDE-F8AE-4F2905A6293D}"/>
              </a:ext>
            </a:extLst>
          </p:cNvPr>
          <p:cNvGrpSpPr/>
          <p:nvPr/>
        </p:nvGrpSpPr>
        <p:grpSpPr>
          <a:xfrm>
            <a:off x="1554486" y="1529706"/>
            <a:ext cx="192668" cy="159124"/>
            <a:chOff x="1165864" y="1147279"/>
            <a:chExt cx="144501" cy="119343"/>
          </a:xfrm>
        </p:grpSpPr>
        <p:sp>
          <p:nvSpPr>
            <p:cNvPr id="13" name="Freeform 12">
              <a:extLst>
                <a:ext uri="{FF2B5EF4-FFF2-40B4-BE49-F238E27FC236}">
                  <a16:creationId xmlns:a16="http://schemas.microsoft.com/office/drawing/2014/main" id="{771FDADB-6B94-A2AC-F1BE-A57DB5ADDF41}"/>
                </a:ext>
              </a:extLst>
            </p:cNvPr>
            <p:cNvSpPr/>
            <p:nvPr/>
          </p:nvSpPr>
          <p:spPr>
            <a:xfrm>
              <a:off x="1165864" y="1265977"/>
              <a:ext cx="144501" cy="645"/>
            </a:xfrm>
            <a:custGeom>
              <a:avLst/>
              <a:gdLst>
                <a:gd name="connsiteX0" fmla="*/ 0 w 144501"/>
                <a:gd name="connsiteY0" fmla="*/ 0 h 645"/>
                <a:gd name="connsiteX1" fmla="*/ 144502 w 144501"/>
                <a:gd name="connsiteY1" fmla="*/ 0 h 645"/>
              </a:gdLst>
              <a:ahLst/>
              <a:cxnLst>
                <a:cxn ang="0">
                  <a:pos x="connsiteX0" y="connsiteY0"/>
                </a:cxn>
                <a:cxn ang="0">
                  <a:pos x="connsiteX1" y="connsiteY1"/>
                </a:cxn>
              </a:cxnLst>
              <a:rect l="l" t="t" r="r" b="b"/>
              <a:pathLst>
                <a:path w="144501" h="645">
                  <a:moveTo>
                    <a:pt x="0" y="0"/>
                  </a:moveTo>
                  <a:lnTo>
                    <a:pt x="144502" y="0"/>
                  </a:lnTo>
                </a:path>
              </a:pathLst>
            </a:custGeom>
            <a:ln w="7590" cap="rnd">
              <a:solidFill>
                <a:schemeClr val="bg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15" name="Freeform 14">
              <a:extLst>
                <a:ext uri="{FF2B5EF4-FFF2-40B4-BE49-F238E27FC236}">
                  <a16:creationId xmlns:a16="http://schemas.microsoft.com/office/drawing/2014/main" id="{B0E5E351-7C31-6BDF-F404-14C91BFAFBAF}"/>
                </a:ext>
              </a:extLst>
            </p:cNvPr>
            <p:cNvSpPr/>
            <p:nvPr/>
          </p:nvSpPr>
          <p:spPr>
            <a:xfrm>
              <a:off x="1227793" y="1147279"/>
              <a:ext cx="72250" cy="118697"/>
            </a:xfrm>
            <a:custGeom>
              <a:avLst/>
              <a:gdLst>
                <a:gd name="connsiteX0" fmla="*/ 72251 w 72250"/>
                <a:gd name="connsiteY0" fmla="*/ 118698 h 118697"/>
                <a:gd name="connsiteX1" fmla="*/ 72251 w 72250"/>
                <a:gd name="connsiteY1" fmla="*/ 5161 h 118697"/>
                <a:gd name="connsiteX2" fmla="*/ 67090 w 72250"/>
                <a:gd name="connsiteY2" fmla="*/ 0 h 118697"/>
                <a:gd name="connsiteX3" fmla="*/ 5161 w 72250"/>
                <a:gd name="connsiteY3" fmla="*/ 0 h 118697"/>
                <a:gd name="connsiteX4" fmla="*/ 0 w 72250"/>
                <a:gd name="connsiteY4" fmla="*/ 5161 h 118697"/>
                <a:gd name="connsiteX5" fmla="*/ 0 w 72250"/>
                <a:gd name="connsiteY5" fmla="*/ 41286 h 11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50" h="118697">
                  <a:moveTo>
                    <a:pt x="72251" y="118698"/>
                  </a:moveTo>
                  <a:lnTo>
                    <a:pt x="72251" y="5161"/>
                  </a:lnTo>
                  <a:cubicBezTo>
                    <a:pt x="72251" y="2322"/>
                    <a:pt x="69929" y="0"/>
                    <a:pt x="67090" y="0"/>
                  </a:cubicBezTo>
                  <a:lnTo>
                    <a:pt x="5161" y="0"/>
                  </a:lnTo>
                  <a:cubicBezTo>
                    <a:pt x="2322" y="0"/>
                    <a:pt x="0" y="2322"/>
                    <a:pt x="0" y="5161"/>
                  </a:cubicBezTo>
                  <a:lnTo>
                    <a:pt x="0" y="41286"/>
                  </a:lnTo>
                </a:path>
              </a:pathLst>
            </a:custGeom>
            <a:noFill/>
            <a:ln w="7590" cap="rnd">
              <a:solidFill>
                <a:schemeClr val="bg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16" name="Freeform 15">
              <a:extLst>
                <a:ext uri="{FF2B5EF4-FFF2-40B4-BE49-F238E27FC236}">
                  <a16:creationId xmlns:a16="http://schemas.microsoft.com/office/drawing/2014/main" id="{82EB29D0-BC06-268B-C23A-5434F19D0CE4}"/>
                </a:ext>
              </a:extLst>
            </p:cNvPr>
            <p:cNvSpPr/>
            <p:nvPr/>
          </p:nvSpPr>
          <p:spPr>
            <a:xfrm>
              <a:off x="1176186" y="1188565"/>
              <a:ext cx="51607" cy="77411"/>
            </a:xfrm>
            <a:custGeom>
              <a:avLst/>
              <a:gdLst>
                <a:gd name="connsiteX0" fmla="*/ 51608 w 51607"/>
                <a:gd name="connsiteY0" fmla="*/ 0 h 77411"/>
                <a:gd name="connsiteX1" fmla="*/ 5161 w 51607"/>
                <a:gd name="connsiteY1" fmla="*/ 0 h 77411"/>
                <a:gd name="connsiteX2" fmla="*/ 0 w 51607"/>
                <a:gd name="connsiteY2" fmla="*/ 5161 h 77411"/>
                <a:gd name="connsiteX3" fmla="*/ 0 w 51607"/>
                <a:gd name="connsiteY3" fmla="*/ 77412 h 77411"/>
              </a:gdLst>
              <a:ahLst/>
              <a:cxnLst>
                <a:cxn ang="0">
                  <a:pos x="connsiteX0" y="connsiteY0"/>
                </a:cxn>
                <a:cxn ang="0">
                  <a:pos x="connsiteX1" y="connsiteY1"/>
                </a:cxn>
                <a:cxn ang="0">
                  <a:pos x="connsiteX2" y="connsiteY2"/>
                </a:cxn>
                <a:cxn ang="0">
                  <a:pos x="connsiteX3" y="connsiteY3"/>
                </a:cxn>
              </a:cxnLst>
              <a:rect l="l" t="t" r="r" b="b"/>
              <a:pathLst>
                <a:path w="51607" h="77411">
                  <a:moveTo>
                    <a:pt x="51608" y="0"/>
                  </a:moveTo>
                  <a:lnTo>
                    <a:pt x="5161" y="0"/>
                  </a:lnTo>
                  <a:cubicBezTo>
                    <a:pt x="2322" y="0"/>
                    <a:pt x="0" y="2322"/>
                    <a:pt x="0" y="5161"/>
                  </a:cubicBezTo>
                  <a:lnTo>
                    <a:pt x="0" y="77412"/>
                  </a:lnTo>
                </a:path>
              </a:pathLst>
            </a:custGeom>
            <a:noFill/>
            <a:ln w="7590" cap="rnd">
              <a:solidFill>
                <a:schemeClr val="bg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20" name="Freeform 19">
              <a:extLst>
                <a:ext uri="{FF2B5EF4-FFF2-40B4-BE49-F238E27FC236}">
                  <a16:creationId xmlns:a16="http://schemas.microsoft.com/office/drawing/2014/main" id="{E494B40B-D253-89D5-6466-65258FAAAFAB}"/>
                </a:ext>
              </a:extLst>
            </p:cNvPr>
            <p:cNvSpPr/>
            <p:nvPr/>
          </p:nvSpPr>
          <p:spPr>
            <a:xfrm>
              <a:off x="1193797" y="1230948"/>
              <a:ext cx="12450" cy="35028"/>
            </a:xfrm>
            <a:custGeom>
              <a:avLst/>
              <a:gdLst>
                <a:gd name="connsiteX0" fmla="*/ 12450 w 12450"/>
                <a:gd name="connsiteY0" fmla="*/ 0 h 35028"/>
                <a:gd name="connsiteX1" fmla="*/ 2322 w 12450"/>
                <a:gd name="connsiteY1" fmla="*/ 0 h 35028"/>
                <a:gd name="connsiteX2" fmla="*/ 0 w 12450"/>
                <a:gd name="connsiteY2" fmla="*/ 2322 h 35028"/>
                <a:gd name="connsiteX3" fmla="*/ 0 w 12450"/>
                <a:gd name="connsiteY3" fmla="*/ 35029 h 35028"/>
              </a:gdLst>
              <a:ahLst/>
              <a:cxnLst>
                <a:cxn ang="0">
                  <a:pos x="connsiteX0" y="connsiteY0"/>
                </a:cxn>
                <a:cxn ang="0">
                  <a:pos x="connsiteX1" y="connsiteY1"/>
                </a:cxn>
                <a:cxn ang="0">
                  <a:pos x="connsiteX2" y="connsiteY2"/>
                </a:cxn>
                <a:cxn ang="0">
                  <a:pos x="connsiteX3" y="connsiteY3"/>
                </a:cxn>
              </a:cxnLst>
              <a:rect l="l" t="t" r="r" b="b"/>
              <a:pathLst>
                <a:path w="12450" h="35028">
                  <a:moveTo>
                    <a:pt x="12450" y="0"/>
                  </a:moveTo>
                  <a:lnTo>
                    <a:pt x="2322" y="0"/>
                  </a:lnTo>
                  <a:cubicBezTo>
                    <a:pt x="1032" y="0"/>
                    <a:pt x="0" y="1032"/>
                    <a:pt x="0" y="2322"/>
                  </a:cubicBezTo>
                  <a:lnTo>
                    <a:pt x="0" y="35029"/>
                  </a:lnTo>
                </a:path>
              </a:pathLst>
            </a:custGeom>
            <a:noFill/>
            <a:ln w="7590" cap="rnd">
              <a:solidFill>
                <a:schemeClr val="bg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30" name="Freeform 29">
              <a:extLst>
                <a:ext uri="{FF2B5EF4-FFF2-40B4-BE49-F238E27FC236}">
                  <a16:creationId xmlns:a16="http://schemas.microsoft.com/office/drawing/2014/main" id="{0E6AF96C-A2DF-6B69-9827-DBD0B408B944}"/>
                </a:ext>
              </a:extLst>
            </p:cNvPr>
            <p:cNvSpPr/>
            <p:nvPr/>
          </p:nvSpPr>
          <p:spPr>
            <a:xfrm>
              <a:off x="1201990" y="1230948"/>
              <a:ext cx="14772" cy="35028"/>
            </a:xfrm>
            <a:custGeom>
              <a:avLst/>
              <a:gdLst>
                <a:gd name="connsiteX0" fmla="*/ 14773 w 14772"/>
                <a:gd name="connsiteY0" fmla="*/ 35029 h 35028"/>
                <a:gd name="connsiteX1" fmla="*/ 14773 w 14772"/>
                <a:gd name="connsiteY1" fmla="*/ 2322 h 35028"/>
                <a:gd name="connsiteX2" fmla="*/ 12450 w 14772"/>
                <a:gd name="connsiteY2" fmla="*/ 0 h 35028"/>
                <a:gd name="connsiteX3" fmla="*/ 0 w 14772"/>
                <a:gd name="connsiteY3" fmla="*/ 0 h 35028"/>
              </a:gdLst>
              <a:ahLst/>
              <a:cxnLst>
                <a:cxn ang="0">
                  <a:pos x="connsiteX0" y="connsiteY0"/>
                </a:cxn>
                <a:cxn ang="0">
                  <a:pos x="connsiteX1" y="connsiteY1"/>
                </a:cxn>
                <a:cxn ang="0">
                  <a:pos x="connsiteX2" y="connsiteY2"/>
                </a:cxn>
                <a:cxn ang="0">
                  <a:pos x="connsiteX3" y="connsiteY3"/>
                </a:cxn>
              </a:cxnLst>
              <a:rect l="l" t="t" r="r" b="b"/>
              <a:pathLst>
                <a:path w="14772" h="35028">
                  <a:moveTo>
                    <a:pt x="14773" y="35029"/>
                  </a:moveTo>
                  <a:lnTo>
                    <a:pt x="14773" y="2322"/>
                  </a:lnTo>
                  <a:cubicBezTo>
                    <a:pt x="14773" y="1032"/>
                    <a:pt x="13741" y="0"/>
                    <a:pt x="12450" y="0"/>
                  </a:cubicBezTo>
                  <a:lnTo>
                    <a:pt x="0" y="0"/>
                  </a:lnTo>
                </a:path>
              </a:pathLst>
            </a:custGeom>
            <a:noFill/>
            <a:ln w="7590" cap="rnd">
              <a:solidFill>
                <a:schemeClr val="bg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34" name="Freeform 33">
              <a:extLst>
                <a:ext uri="{FF2B5EF4-FFF2-40B4-BE49-F238E27FC236}">
                  <a16:creationId xmlns:a16="http://schemas.microsoft.com/office/drawing/2014/main" id="{7D28F891-C8F8-F24A-465E-3B9D887BDFE5}"/>
                </a:ext>
              </a:extLst>
            </p:cNvPr>
            <p:cNvSpPr/>
            <p:nvPr/>
          </p:nvSpPr>
          <p:spPr>
            <a:xfrm>
              <a:off x="1245405" y="1236947"/>
              <a:ext cx="645" cy="10321"/>
            </a:xfrm>
            <a:custGeom>
              <a:avLst/>
              <a:gdLst>
                <a:gd name="connsiteX0" fmla="*/ 0 w 645"/>
                <a:gd name="connsiteY0" fmla="*/ 10322 h 10321"/>
                <a:gd name="connsiteX1" fmla="*/ 0 w 645"/>
                <a:gd name="connsiteY1" fmla="*/ 0 h 10321"/>
              </a:gdLst>
              <a:ahLst/>
              <a:cxnLst>
                <a:cxn ang="0">
                  <a:pos x="connsiteX0" y="connsiteY0"/>
                </a:cxn>
                <a:cxn ang="0">
                  <a:pos x="connsiteX1" y="connsiteY1"/>
                </a:cxn>
              </a:cxnLst>
              <a:rect l="l" t="t" r="r" b="b"/>
              <a:pathLst>
                <a:path w="645" h="10321">
                  <a:moveTo>
                    <a:pt x="0" y="10322"/>
                  </a:moveTo>
                  <a:lnTo>
                    <a:pt x="0" y="0"/>
                  </a:lnTo>
                </a:path>
              </a:pathLst>
            </a:custGeom>
            <a:ln w="7590" cap="rnd">
              <a:solidFill>
                <a:schemeClr val="bg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55" name="Freeform 54">
              <a:extLst>
                <a:ext uri="{FF2B5EF4-FFF2-40B4-BE49-F238E27FC236}">
                  <a16:creationId xmlns:a16="http://schemas.microsoft.com/office/drawing/2014/main" id="{37E5A313-9049-CB0B-F824-BFA17955BD89}"/>
                </a:ext>
              </a:extLst>
            </p:cNvPr>
            <p:cNvSpPr/>
            <p:nvPr/>
          </p:nvSpPr>
          <p:spPr>
            <a:xfrm>
              <a:off x="1245405" y="1211143"/>
              <a:ext cx="645" cy="10321"/>
            </a:xfrm>
            <a:custGeom>
              <a:avLst/>
              <a:gdLst>
                <a:gd name="connsiteX0" fmla="*/ 0 w 645"/>
                <a:gd name="connsiteY0" fmla="*/ 10322 h 10321"/>
                <a:gd name="connsiteX1" fmla="*/ 0 w 645"/>
                <a:gd name="connsiteY1" fmla="*/ 0 h 10321"/>
              </a:gdLst>
              <a:ahLst/>
              <a:cxnLst>
                <a:cxn ang="0">
                  <a:pos x="connsiteX0" y="connsiteY0"/>
                </a:cxn>
                <a:cxn ang="0">
                  <a:pos x="connsiteX1" y="connsiteY1"/>
                </a:cxn>
              </a:cxnLst>
              <a:rect l="l" t="t" r="r" b="b"/>
              <a:pathLst>
                <a:path w="645" h="10321">
                  <a:moveTo>
                    <a:pt x="0" y="10322"/>
                  </a:moveTo>
                  <a:lnTo>
                    <a:pt x="0" y="0"/>
                  </a:lnTo>
                </a:path>
              </a:pathLst>
            </a:custGeom>
            <a:ln w="7590" cap="rnd">
              <a:solidFill>
                <a:schemeClr val="bg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56" name="Freeform 55">
              <a:extLst>
                <a:ext uri="{FF2B5EF4-FFF2-40B4-BE49-F238E27FC236}">
                  <a16:creationId xmlns:a16="http://schemas.microsoft.com/office/drawing/2014/main" id="{54E19531-A164-CDDC-0BC8-748FFE62FDC3}"/>
                </a:ext>
              </a:extLst>
            </p:cNvPr>
            <p:cNvSpPr/>
            <p:nvPr/>
          </p:nvSpPr>
          <p:spPr>
            <a:xfrm>
              <a:off x="1263790" y="1236947"/>
              <a:ext cx="645" cy="10321"/>
            </a:xfrm>
            <a:custGeom>
              <a:avLst/>
              <a:gdLst>
                <a:gd name="connsiteX0" fmla="*/ 0 w 645"/>
                <a:gd name="connsiteY0" fmla="*/ 10322 h 10321"/>
                <a:gd name="connsiteX1" fmla="*/ 0 w 645"/>
                <a:gd name="connsiteY1" fmla="*/ 0 h 10321"/>
              </a:gdLst>
              <a:ahLst/>
              <a:cxnLst>
                <a:cxn ang="0">
                  <a:pos x="connsiteX0" y="connsiteY0"/>
                </a:cxn>
                <a:cxn ang="0">
                  <a:pos x="connsiteX1" y="connsiteY1"/>
                </a:cxn>
              </a:cxnLst>
              <a:rect l="l" t="t" r="r" b="b"/>
              <a:pathLst>
                <a:path w="645" h="10321">
                  <a:moveTo>
                    <a:pt x="0" y="10322"/>
                  </a:moveTo>
                  <a:lnTo>
                    <a:pt x="0" y="0"/>
                  </a:lnTo>
                </a:path>
              </a:pathLst>
            </a:custGeom>
            <a:ln w="7590" cap="rnd">
              <a:solidFill>
                <a:schemeClr val="bg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57" name="Freeform 56">
              <a:extLst>
                <a:ext uri="{FF2B5EF4-FFF2-40B4-BE49-F238E27FC236}">
                  <a16:creationId xmlns:a16="http://schemas.microsoft.com/office/drawing/2014/main" id="{E64641E5-0D54-BC46-9893-30F1F5105FBB}"/>
                </a:ext>
              </a:extLst>
            </p:cNvPr>
            <p:cNvSpPr/>
            <p:nvPr/>
          </p:nvSpPr>
          <p:spPr>
            <a:xfrm>
              <a:off x="1263790" y="1211143"/>
              <a:ext cx="645" cy="10321"/>
            </a:xfrm>
            <a:custGeom>
              <a:avLst/>
              <a:gdLst>
                <a:gd name="connsiteX0" fmla="*/ 0 w 645"/>
                <a:gd name="connsiteY0" fmla="*/ 10322 h 10321"/>
                <a:gd name="connsiteX1" fmla="*/ 0 w 645"/>
                <a:gd name="connsiteY1" fmla="*/ 0 h 10321"/>
              </a:gdLst>
              <a:ahLst/>
              <a:cxnLst>
                <a:cxn ang="0">
                  <a:pos x="connsiteX0" y="connsiteY0"/>
                </a:cxn>
                <a:cxn ang="0">
                  <a:pos x="connsiteX1" y="connsiteY1"/>
                </a:cxn>
              </a:cxnLst>
              <a:rect l="l" t="t" r="r" b="b"/>
              <a:pathLst>
                <a:path w="645" h="10321">
                  <a:moveTo>
                    <a:pt x="0" y="10322"/>
                  </a:moveTo>
                  <a:lnTo>
                    <a:pt x="0" y="0"/>
                  </a:lnTo>
                </a:path>
              </a:pathLst>
            </a:custGeom>
            <a:ln w="7590" cap="rnd">
              <a:solidFill>
                <a:schemeClr val="bg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58" name="Freeform 57">
              <a:extLst>
                <a:ext uri="{FF2B5EF4-FFF2-40B4-BE49-F238E27FC236}">
                  <a16:creationId xmlns:a16="http://schemas.microsoft.com/office/drawing/2014/main" id="{CD572350-3712-2042-0DEB-C7AB8F28587F}"/>
                </a:ext>
              </a:extLst>
            </p:cNvPr>
            <p:cNvSpPr/>
            <p:nvPr/>
          </p:nvSpPr>
          <p:spPr>
            <a:xfrm>
              <a:off x="1245405" y="1186114"/>
              <a:ext cx="645" cy="10321"/>
            </a:xfrm>
            <a:custGeom>
              <a:avLst/>
              <a:gdLst>
                <a:gd name="connsiteX0" fmla="*/ 0 w 645"/>
                <a:gd name="connsiteY0" fmla="*/ 10322 h 10321"/>
                <a:gd name="connsiteX1" fmla="*/ 0 w 645"/>
                <a:gd name="connsiteY1" fmla="*/ 0 h 10321"/>
              </a:gdLst>
              <a:ahLst/>
              <a:cxnLst>
                <a:cxn ang="0">
                  <a:pos x="connsiteX0" y="connsiteY0"/>
                </a:cxn>
                <a:cxn ang="0">
                  <a:pos x="connsiteX1" y="connsiteY1"/>
                </a:cxn>
              </a:cxnLst>
              <a:rect l="l" t="t" r="r" b="b"/>
              <a:pathLst>
                <a:path w="645" h="10321">
                  <a:moveTo>
                    <a:pt x="0" y="10322"/>
                  </a:moveTo>
                  <a:lnTo>
                    <a:pt x="0" y="0"/>
                  </a:lnTo>
                </a:path>
              </a:pathLst>
            </a:custGeom>
            <a:ln w="7590" cap="rnd">
              <a:solidFill>
                <a:schemeClr val="bg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59" name="Freeform 58">
              <a:extLst>
                <a:ext uri="{FF2B5EF4-FFF2-40B4-BE49-F238E27FC236}">
                  <a16:creationId xmlns:a16="http://schemas.microsoft.com/office/drawing/2014/main" id="{1F87925D-9DCC-83F5-C27C-6037347FB19E}"/>
                </a:ext>
              </a:extLst>
            </p:cNvPr>
            <p:cNvSpPr/>
            <p:nvPr/>
          </p:nvSpPr>
          <p:spPr>
            <a:xfrm>
              <a:off x="1263790" y="1186114"/>
              <a:ext cx="645" cy="10321"/>
            </a:xfrm>
            <a:custGeom>
              <a:avLst/>
              <a:gdLst>
                <a:gd name="connsiteX0" fmla="*/ 0 w 645"/>
                <a:gd name="connsiteY0" fmla="*/ 10322 h 10321"/>
                <a:gd name="connsiteX1" fmla="*/ 0 w 645"/>
                <a:gd name="connsiteY1" fmla="*/ 0 h 10321"/>
              </a:gdLst>
              <a:ahLst/>
              <a:cxnLst>
                <a:cxn ang="0">
                  <a:pos x="connsiteX0" y="connsiteY0"/>
                </a:cxn>
                <a:cxn ang="0">
                  <a:pos x="connsiteX1" y="connsiteY1"/>
                </a:cxn>
              </a:cxnLst>
              <a:rect l="l" t="t" r="r" b="b"/>
              <a:pathLst>
                <a:path w="645" h="10321">
                  <a:moveTo>
                    <a:pt x="0" y="10322"/>
                  </a:moveTo>
                  <a:lnTo>
                    <a:pt x="0" y="0"/>
                  </a:lnTo>
                </a:path>
              </a:pathLst>
            </a:custGeom>
            <a:ln w="7590" cap="rnd">
              <a:solidFill>
                <a:schemeClr val="bg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60" name="Freeform 59">
              <a:extLst>
                <a:ext uri="{FF2B5EF4-FFF2-40B4-BE49-F238E27FC236}">
                  <a16:creationId xmlns:a16="http://schemas.microsoft.com/office/drawing/2014/main" id="{2BEC7138-ED66-18A4-031D-B74907EFAB37}"/>
                </a:ext>
              </a:extLst>
            </p:cNvPr>
            <p:cNvSpPr/>
            <p:nvPr/>
          </p:nvSpPr>
          <p:spPr>
            <a:xfrm>
              <a:off x="1245405" y="1161084"/>
              <a:ext cx="645" cy="10321"/>
            </a:xfrm>
            <a:custGeom>
              <a:avLst/>
              <a:gdLst>
                <a:gd name="connsiteX0" fmla="*/ 0 w 645"/>
                <a:gd name="connsiteY0" fmla="*/ 10322 h 10321"/>
                <a:gd name="connsiteX1" fmla="*/ 0 w 645"/>
                <a:gd name="connsiteY1" fmla="*/ 0 h 10321"/>
              </a:gdLst>
              <a:ahLst/>
              <a:cxnLst>
                <a:cxn ang="0">
                  <a:pos x="connsiteX0" y="connsiteY0"/>
                </a:cxn>
                <a:cxn ang="0">
                  <a:pos x="connsiteX1" y="connsiteY1"/>
                </a:cxn>
              </a:cxnLst>
              <a:rect l="l" t="t" r="r" b="b"/>
              <a:pathLst>
                <a:path w="645" h="10321">
                  <a:moveTo>
                    <a:pt x="0" y="10322"/>
                  </a:moveTo>
                  <a:lnTo>
                    <a:pt x="0" y="0"/>
                  </a:lnTo>
                </a:path>
              </a:pathLst>
            </a:custGeom>
            <a:ln w="7590" cap="rnd">
              <a:solidFill>
                <a:schemeClr val="bg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61" name="Freeform 60">
              <a:extLst>
                <a:ext uri="{FF2B5EF4-FFF2-40B4-BE49-F238E27FC236}">
                  <a16:creationId xmlns:a16="http://schemas.microsoft.com/office/drawing/2014/main" id="{0E909C84-6D62-83A1-9168-95164FDBD786}"/>
                </a:ext>
              </a:extLst>
            </p:cNvPr>
            <p:cNvSpPr/>
            <p:nvPr/>
          </p:nvSpPr>
          <p:spPr>
            <a:xfrm>
              <a:off x="1263790" y="1161084"/>
              <a:ext cx="645" cy="10321"/>
            </a:xfrm>
            <a:custGeom>
              <a:avLst/>
              <a:gdLst>
                <a:gd name="connsiteX0" fmla="*/ 0 w 645"/>
                <a:gd name="connsiteY0" fmla="*/ 10322 h 10321"/>
                <a:gd name="connsiteX1" fmla="*/ 0 w 645"/>
                <a:gd name="connsiteY1" fmla="*/ 0 h 10321"/>
              </a:gdLst>
              <a:ahLst/>
              <a:cxnLst>
                <a:cxn ang="0">
                  <a:pos x="connsiteX0" y="connsiteY0"/>
                </a:cxn>
                <a:cxn ang="0">
                  <a:pos x="connsiteX1" y="connsiteY1"/>
                </a:cxn>
              </a:cxnLst>
              <a:rect l="l" t="t" r="r" b="b"/>
              <a:pathLst>
                <a:path w="645" h="10321">
                  <a:moveTo>
                    <a:pt x="0" y="10322"/>
                  </a:moveTo>
                  <a:lnTo>
                    <a:pt x="0" y="0"/>
                  </a:lnTo>
                </a:path>
              </a:pathLst>
            </a:custGeom>
            <a:ln w="7590" cap="rnd">
              <a:solidFill>
                <a:schemeClr val="bg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63" name="Freeform 62">
              <a:extLst>
                <a:ext uri="{FF2B5EF4-FFF2-40B4-BE49-F238E27FC236}">
                  <a16:creationId xmlns:a16="http://schemas.microsoft.com/office/drawing/2014/main" id="{484151A1-0A18-33FA-0349-71C16DE51A1E}"/>
                </a:ext>
              </a:extLst>
            </p:cNvPr>
            <p:cNvSpPr/>
            <p:nvPr/>
          </p:nvSpPr>
          <p:spPr>
            <a:xfrm>
              <a:off x="1282175" y="1236947"/>
              <a:ext cx="645" cy="10321"/>
            </a:xfrm>
            <a:custGeom>
              <a:avLst/>
              <a:gdLst>
                <a:gd name="connsiteX0" fmla="*/ 0 w 645"/>
                <a:gd name="connsiteY0" fmla="*/ 10322 h 10321"/>
                <a:gd name="connsiteX1" fmla="*/ 0 w 645"/>
                <a:gd name="connsiteY1" fmla="*/ 0 h 10321"/>
              </a:gdLst>
              <a:ahLst/>
              <a:cxnLst>
                <a:cxn ang="0">
                  <a:pos x="connsiteX0" y="connsiteY0"/>
                </a:cxn>
                <a:cxn ang="0">
                  <a:pos x="connsiteX1" y="connsiteY1"/>
                </a:cxn>
              </a:cxnLst>
              <a:rect l="l" t="t" r="r" b="b"/>
              <a:pathLst>
                <a:path w="645" h="10321">
                  <a:moveTo>
                    <a:pt x="0" y="10322"/>
                  </a:moveTo>
                  <a:lnTo>
                    <a:pt x="0" y="0"/>
                  </a:lnTo>
                </a:path>
              </a:pathLst>
            </a:custGeom>
            <a:ln w="7590" cap="rnd">
              <a:solidFill>
                <a:schemeClr val="bg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64" name="Freeform 63">
              <a:extLst>
                <a:ext uri="{FF2B5EF4-FFF2-40B4-BE49-F238E27FC236}">
                  <a16:creationId xmlns:a16="http://schemas.microsoft.com/office/drawing/2014/main" id="{4D7895FF-5974-E678-556A-4E2F6D70B031}"/>
                </a:ext>
              </a:extLst>
            </p:cNvPr>
            <p:cNvSpPr/>
            <p:nvPr/>
          </p:nvSpPr>
          <p:spPr>
            <a:xfrm>
              <a:off x="1282175" y="1211143"/>
              <a:ext cx="645" cy="10321"/>
            </a:xfrm>
            <a:custGeom>
              <a:avLst/>
              <a:gdLst>
                <a:gd name="connsiteX0" fmla="*/ 0 w 645"/>
                <a:gd name="connsiteY0" fmla="*/ 10322 h 10321"/>
                <a:gd name="connsiteX1" fmla="*/ 0 w 645"/>
                <a:gd name="connsiteY1" fmla="*/ 0 h 10321"/>
              </a:gdLst>
              <a:ahLst/>
              <a:cxnLst>
                <a:cxn ang="0">
                  <a:pos x="connsiteX0" y="connsiteY0"/>
                </a:cxn>
                <a:cxn ang="0">
                  <a:pos x="connsiteX1" y="connsiteY1"/>
                </a:cxn>
              </a:cxnLst>
              <a:rect l="l" t="t" r="r" b="b"/>
              <a:pathLst>
                <a:path w="645" h="10321">
                  <a:moveTo>
                    <a:pt x="0" y="10322"/>
                  </a:moveTo>
                  <a:lnTo>
                    <a:pt x="0" y="0"/>
                  </a:lnTo>
                </a:path>
              </a:pathLst>
            </a:custGeom>
            <a:ln w="7590" cap="rnd">
              <a:solidFill>
                <a:schemeClr val="bg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65" name="Freeform 64">
              <a:extLst>
                <a:ext uri="{FF2B5EF4-FFF2-40B4-BE49-F238E27FC236}">
                  <a16:creationId xmlns:a16="http://schemas.microsoft.com/office/drawing/2014/main" id="{2CFDCFE7-F175-8D98-D6BD-63E8102F49B1}"/>
                </a:ext>
              </a:extLst>
            </p:cNvPr>
            <p:cNvSpPr/>
            <p:nvPr/>
          </p:nvSpPr>
          <p:spPr>
            <a:xfrm>
              <a:off x="1282175" y="1186114"/>
              <a:ext cx="645" cy="10321"/>
            </a:xfrm>
            <a:custGeom>
              <a:avLst/>
              <a:gdLst>
                <a:gd name="connsiteX0" fmla="*/ 0 w 645"/>
                <a:gd name="connsiteY0" fmla="*/ 10322 h 10321"/>
                <a:gd name="connsiteX1" fmla="*/ 0 w 645"/>
                <a:gd name="connsiteY1" fmla="*/ 0 h 10321"/>
              </a:gdLst>
              <a:ahLst/>
              <a:cxnLst>
                <a:cxn ang="0">
                  <a:pos x="connsiteX0" y="connsiteY0"/>
                </a:cxn>
                <a:cxn ang="0">
                  <a:pos x="connsiteX1" y="connsiteY1"/>
                </a:cxn>
              </a:cxnLst>
              <a:rect l="l" t="t" r="r" b="b"/>
              <a:pathLst>
                <a:path w="645" h="10321">
                  <a:moveTo>
                    <a:pt x="0" y="10322"/>
                  </a:moveTo>
                  <a:lnTo>
                    <a:pt x="0" y="0"/>
                  </a:lnTo>
                </a:path>
              </a:pathLst>
            </a:custGeom>
            <a:ln w="7590" cap="rnd">
              <a:solidFill>
                <a:schemeClr val="bg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66" name="Freeform 65">
              <a:extLst>
                <a:ext uri="{FF2B5EF4-FFF2-40B4-BE49-F238E27FC236}">
                  <a16:creationId xmlns:a16="http://schemas.microsoft.com/office/drawing/2014/main" id="{B6A87799-286E-E85B-FC3A-49B513F93026}"/>
                </a:ext>
              </a:extLst>
            </p:cNvPr>
            <p:cNvSpPr/>
            <p:nvPr/>
          </p:nvSpPr>
          <p:spPr>
            <a:xfrm>
              <a:off x="1282175" y="1161084"/>
              <a:ext cx="645" cy="10321"/>
            </a:xfrm>
            <a:custGeom>
              <a:avLst/>
              <a:gdLst>
                <a:gd name="connsiteX0" fmla="*/ 0 w 645"/>
                <a:gd name="connsiteY0" fmla="*/ 10322 h 10321"/>
                <a:gd name="connsiteX1" fmla="*/ 0 w 645"/>
                <a:gd name="connsiteY1" fmla="*/ 0 h 10321"/>
              </a:gdLst>
              <a:ahLst/>
              <a:cxnLst>
                <a:cxn ang="0">
                  <a:pos x="connsiteX0" y="connsiteY0"/>
                </a:cxn>
                <a:cxn ang="0">
                  <a:pos x="connsiteX1" y="connsiteY1"/>
                </a:cxn>
              </a:cxnLst>
              <a:rect l="l" t="t" r="r" b="b"/>
              <a:pathLst>
                <a:path w="645" h="10321">
                  <a:moveTo>
                    <a:pt x="0" y="10322"/>
                  </a:moveTo>
                  <a:lnTo>
                    <a:pt x="0" y="0"/>
                  </a:lnTo>
                </a:path>
              </a:pathLst>
            </a:custGeom>
            <a:ln w="7590" cap="rnd">
              <a:solidFill>
                <a:schemeClr val="bg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grpSp>
      <p:pic>
        <p:nvPicPr>
          <p:cNvPr id="52" name="Picture 51">
            <a:extLst>
              <a:ext uri="{FF2B5EF4-FFF2-40B4-BE49-F238E27FC236}">
                <a16:creationId xmlns:a16="http://schemas.microsoft.com/office/drawing/2014/main" id="{2D169EFD-48CD-AEA8-8072-94D3FFEE58F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32691" y="2231244"/>
            <a:ext cx="217635" cy="217635"/>
          </a:xfrm>
          <a:prstGeom prst="rect">
            <a:avLst/>
          </a:prstGeom>
        </p:spPr>
      </p:pic>
      <p:pic>
        <p:nvPicPr>
          <p:cNvPr id="53" name="Picture 52">
            <a:extLst>
              <a:ext uri="{FF2B5EF4-FFF2-40B4-BE49-F238E27FC236}">
                <a16:creationId xmlns:a16="http://schemas.microsoft.com/office/drawing/2014/main" id="{AFB92DF3-CE7D-86F2-A334-84D68B9A9EC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1179" y="2993039"/>
            <a:ext cx="216156" cy="216156"/>
          </a:xfrm>
          <a:prstGeom prst="rect">
            <a:avLst/>
          </a:prstGeom>
        </p:spPr>
      </p:pic>
      <p:pic>
        <p:nvPicPr>
          <p:cNvPr id="54" name="Graphic 53">
            <a:extLst>
              <a:ext uri="{FF2B5EF4-FFF2-40B4-BE49-F238E27FC236}">
                <a16:creationId xmlns:a16="http://schemas.microsoft.com/office/drawing/2014/main" id="{B2C742F9-99F8-2AD8-7566-C63B245EAE5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6617" y="3707497"/>
            <a:ext cx="205281" cy="205281"/>
          </a:xfrm>
          <a:prstGeom prst="rect">
            <a:avLst/>
          </a:prstGeom>
        </p:spPr>
      </p:pic>
      <p:grpSp>
        <p:nvGrpSpPr>
          <p:cNvPr id="108" name="Group 107">
            <a:extLst>
              <a:ext uri="{FF2B5EF4-FFF2-40B4-BE49-F238E27FC236}">
                <a16:creationId xmlns:a16="http://schemas.microsoft.com/office/drawing/2014/main" id="{C9FDC0F1-CF41-1B1B-D8F2-7CAA272099C9}"/>
              </a:ext>
            </a:extLst>
          </p:cNvPr>
          <p:cNvGrpSpPr/>
          <p:nvPr/>
        </p:nvGrpSpPr>
        <p:grpSpPr>
          <a:xfrm>
            <a:off x="9018817" y="3413774"/>
            <a:ext cx="485872" cy="611289"/>
            <a:chOff x="6718011" y="2622290"/>
            <a:chExt cx="293426" cy="369167"/>
          </a:xfrm>
        </p:grpSpPr>
        <p:grpSp>
          <p:nvGrpSpPr>
            <p:cNvPr id="78" name="Group 77">
              <a:extLst>
                <a:ext uri="{FF2B5EF4-FFF2-40B4-BE49-F238E27FC236}">
                  <a16:creationId xmlns:a16="http://schemas.microsoft.com/office/drawing/2014/main" id="{B9748B3A-5ABD-3106-65E3-3B3514C72B27}"/>
                </a:ext>
              </a:extLst>
            </p:cNvPr>
            <p:cNvGrpSpPr>
              <a:grpSpLocks noChangeAspect="1"/>
            </p:cNvGrpSpPr>
            <p:nvPr/>
          </p:nvGrpSpPr>
          <p:grpSpPr>
            <a:xfrm>
              <a:off x="6722552" y="2622290"/>
              <a:ext cx="288885" cy="259404"/>
              <a:chOff x="2675520" y="884254"/>
              <a:chExt cx="1444366" cy="1297021"/>
            </a:xfrm>
          </p:grpSpPr>
          <p:grpSp>
            <p:nvGrpSpPr>
              <p:cNvPr id="79" name="Group 78">
                <a:extLst>
                  <a:ext uri="{FF2B5EF4-FFF2-40B4-BE49-F238E27FC236}">
                    <a16:creationId xmlns:a16="http://schemas.microsoft.com/office/drawing/2014/main" id="{8F72E728-4251-0B15-ED81-6E0CB6AEBCC6}"/>
                  </a:ext>
                </a:extLst>
              </p:cNvPr>
              <p:cNvGrpSpPr/>
              <p:nvPr/>
            </p:nvGrpSpPr>
            <p:grpSpPr>
              <a:xfrm>
                <a:off x="2675520" y="884254"/>
                <a:ext cx="1444366" cy="1297021"/>
                <a:chOff x="2675520" y="884254"/>
                <a:chExt cx="1444366" cy="1297021"/>
              </a:xfrm>
            </p:grpSpPr>
            <p:sp>
              <p:nvSpPr>
                <p:cNvPr id="81" name="Rounded Rectangle 5">
                  <a:extLst>
                    <a:ext uri="{FF2B5EF4-FFF2-40B4-BE49-F238E27FC236}">
                      <a16:creationId xmlns:a16="http://schemas.microsoft.com/office/drawing/2014/main" id="{28F71C23-0348-81D7-EAED-F01790C9AAA5}"/>
                    </a:ext>
                  </a:extLst>
                </p:cNvPr>
                <p:cNvSpPr/>
                <p:nvPr/>
              </p:nvSpPr>
              <p:spPr>
                <a:xfrm>
                  <a:off x="2786114" y="999586"/>
                  <a:ext cx="1333772" cy="1181689"/>
                </a:xfrm>
                <a:prstGeom prst="roundRect">
                  <a:avLst>
                    <a:gd name="adj" fmla="val 745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82" name="Rounded Rectangle 8">
                  <a:extLst>
                    <a:ext uri="{FF2B5EF4-FFF2-40B4-BE49-F238E27FC236}">
                      <a16:creationId xmlns:a16="http://schemas.microsoft.com/office/drawing/2014/main" id="{8C81065B-D7CE-BCBE-9C89-B3EA70E5DC7F}"/>
                    </a:ext>
                  </a:extLst>
                </p:cNvPr>
                <p:cNvSpPr/>
                <p:nvPr/>
              </p:nvSpPr>
              <p:spPr>
                <a:xfrm>
                  <a:off x="2675520" y="884254"/>
                  <a:ext cx="1333771" cy="1181691"/>
                </a:xfrm>
                <a:prstGeom prst="roundRect">
                  <a:avLst>
                    <a:gd name="adj" fmla="val 74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20201F"/>
                    </a:solidFill>
                    <a:effectLst/>
                    <a:uLnTx/>
                    <a:uFillTx/>
                    <a:latin typeface="Alliance No.1 Regular"/>
                    <a:ea typeface="+mn-ea"/>
                    <a:cs typeface="+mn-cs"/>
                  </a:endParaRPr>
                </a:p>
              </p:txBody>
            </p:sp>
          </p:grpSp>
          <p:pic>
            <p:nvPicPr>
              <p:cNvPr id="80" name="Picture 79">
                <a:extLst>
                  <a:ext uri="{FF2B5EF4-FFF2-40B4-BE49-F238E27FC236}">
                    <a16:creationId xmlns:a16="http://schemas.microsoft.com/office/drawing/2014/main" id="{F21DE80F-6E22-6429-6173-44AA7BBC63D4}"/>
                  </a:ext>
                </a:extLst>
              </p:cNvPr>
              <p:cNvPicPr>
                <a:picLocks noChangeAspect="1"/>
              </p:cNvPicPr>
              <p:nvPr/>
            </p:nvPicPr>
            <p:blipFill>
              <a:blip r:embed="rId11"/>
              <a:stretch>
                <a:fillRect/>
              </a:stretch>
            </p:blipFill>
            <p:spPr>
              <a:xfrm>
                <a:off x="3056774" y="1164284"/>
                <a:ext cx="675792" cy="689876"/>
              </a:xfrm>
              <a:prstGeom prst="rect">
                <a:avLst/>
              </a:prstGeom>
            </p:spPr>
          </p:pic>
        </p:grpSp>
        <p:sp>
          <p:nvSpPr>
            <p:cNvPr id="101" name="TextBox 100">
              <a:extLst>
                <a:ext uri="{FF2B5EF4-FFF2-40B4-BE49-F238E27FC236}">
                  <a16:creationId xmlns:a16="http://schemas.microsoft.com/office/drawing/2014/main" id="{449149AF-CFCC-FA73-E108-2D4F9AD9C617}"/>
                </a:ext>
              </a:extLst>
            </p:cNvPr>
            <p:cNvSpPr txBox="1"/>
            <p:nvPr/>
          </p:nvSpPr>
          <p:spPr>
            <a:xfrm>
              <a:off x="6718011" y="2852054"/>
              <a:ext cx="291129" cy="139403"/>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201F"/>
                  </a:solidFill>
                  <a:effectLst/>
                  <a:uLnTx/>
                  <a:uFillTx/>
                  <a:latin typeface="Alliance No.1 Regular"/>
                  <a:ea typeface="+mn-ea"/>
                  <a:cs typeface="+mn-cs"/>
                </a:rPr>
                <a:t>Lab</a:t>
              </a:r>
              <a:endParaRPr kumimoji="0" lang="en-US" sz="2133" b="0" i="0" u="none" strike="noStrike" kern="1200" cap="none" spc="0" normalizeH="0" baseline="0" noProof="0" dirty="0">
                <a:ln>
                  <a:noFill/>
                </a:ln>
                <a:solidFill>
                  <a:srgbClr val="20201F"/>
                </a:solidFill>
                <a:effectLst/>
                <a:uLnTx/>
                <a:uFillTx/>
                <a:latin typeface="Alliance No.1 Regular"/>
                <a:ea typeface="+mn-ea"/>
                <a:cs typeface="+mn-cs"/>
              </a:endParaRPr>
            </a:p>
          </p:txBody>
        </p:sp>
      </p:grpSp>
      <p:grpSp>
        <p:nvGrpSpPr>
          <p:cNvPr id="8" name="Group 7">
            <a:extLst>
              <a:ext uri="{FF2B5EF4-FFF2-40B4-BE49-F238E27FC236}">
                <a16:creationId xmlns:a16="http://schemas.microsoft.com/office/drawing/2014/main" id="{04F9E225-3E9E-B7EE-91C7-35C7DF248182}"/>
              </a:ext>
            </a:extLst>
          </p:cNvPr>
          <p:cNvGrpSpPr/>
          <p:nvPr/>
        </p:nvGrpSpPr>
        <p:grpSpPr>
          <a:xfrm>
            <a:off x="10410120" y="3413778"/>
            <a:ext cx="645759" cy="611289"/>
            <a:chOff x="7478489" y="2622289"/>
            <a:chExt cx="389985" cy="369168"/>
          </a:xfrm>
        </p:grpSpPr>
        <p:grpSp>
          <p:nvGrpSpPr>
            <p:cNvPr id="106" name="Group 105">
              <a:extLst>
                <a:ext uri="{FF2B5EF4-FFF2-40B4-BE49-F238E27FC236}">
                  <a16:creationId xmlns:a16="http://schemas.microsoft.com/office/drawing/2014/main" id="{FC4FB0D7-BC7E-5C72-F67E-8020B39DC318}"/>
                </a:ext>
              </a:extLst>
            </p:cNvPr>
            <p:cNvGrpSpPr/>
            <p:nvPr/>
          </p:nvGrpSpPr>
          <p:grpSpPr>
            <a:xfrm>
              <a:off x="7478489" y="2622289"/>
              <a:ext cx="389985" cy="369168"/>
              <a:chOff x="7478489" y="2622289"/>
              <a:chExt cx="389985" cy="369168"/>
            </a:xfrm>
          </p:grpSpPr>
          <p:grpSp>
            <p:nvGrpSpPr>
              <p:cNvPr id="93" name="Group 92">
                <a:extLst>
                  <a:ext uri="{FF2B5EF4-FFF2-40B4-BE49-F238E27FC236}">
                    <a16:creationId xmlns:a16="http://schemas.microsoft.com/office/drawing/2014/main" id="{3D0657F5-534E-2EA0-AC77-63D66D779D52}"/>
                  </a:ext>
                </a:extLst>
              </p:cNvPr>
              <p:cNvGrpSpPr/>
              <p:nvPr/>
            </p:nvGrpSpPr>
            <p:grpSpPr>
              <a:xfrm>
                <a:off x="7528136" y="2622289"/>
                <a:ext cx="292608" cy="256031"/>
                <a:chOff x="2675520" y="884254"/>
                <a:chExt cx="1444366" cy="1297021"/>
              </a:xfrm>
            </p:grpSpPr>
            <p:sp>
              <p:nvSpPr>
                <p:cNvPr id="95" name="Rounded Rectangle 15">
                  <a:extLst>
                    <a:ext uri="{FF2B5EF4-FFF2-40B4-BE49-F238E27FC236}">
                      <a16:creationId xmlns:a16="http://schemas.microsoft.com/office/drawing/2014/main" id="{AF2F24D3-9C1A-0E6C-3C4F-7D7BC5662696}"/>
                    </a:ext>
                  </a:extLst>
                </p:cNvPr>
                <p:cNvSpPr/>
                <p:nvPr/>
              </p:nvSpPr>
              <p:spPr>
                <a:xfrm>
                  <a:off x="2786114" y="999586"/>
                  <a:ext cx="1333772" cy="1181689"/>
                </a:xfrm>
                <a:prstGeom prst="roundRect">
                  <a:avLst>
                    <a:gd name="adj" fmla="val 745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96" name="Rounded Rectangle 16">
                  <a:extLst>
                    <a:ext uri="{FF2B5EF4-FFF2-40B4-BE49-F238E27FC236}">
                      <a16:creationId xmlns:a16="http://schemas.microsoft.com/office/drawing/2014/main" id="{79FF0A33-88BF-9410-75D9-D1027C484FC3}"/>
                    </a:ext>
                  </a:extLst>
                </p:cNvPr>
                <p:cNvSpPr/>
                <p:nvPr/>
              </p:nvSpPr>
              <p:spPr>
                <a:xfrm>
                  <a:off x="2675520" y="884254"/>
                  <a:ext cx="1333772" cy="1181689"/>
                </a:xfrm>
                <a:prstGeom prst="roundRect">
                  <a:avLst>
                    <a:gd name="adj" fmla="val 74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20201F"/>
                    </a:solidFill>
                    <a:effectLst/>
                    <a:uLnTx/>
                    <a:uFillTx/>
                    <a:latin typeface="Alliance No.1 Regular"/>
                    <a:ea typeface="+mn-ea"/>
                    <a:cs typeface="+mn-cs"/>
                  </a:endParaRPr>
                </a:p>
              </p:txBody>
            </p:sp>
          </p:grpSp>
          <p:sp>
            <p:nvSpPr>
              <p:cNvPr id="98" name="TextBox 97">
                <a:extLst>
                  <a:ext uri="{FF2B5EF4-FFF2-40B4-BE49-F238E27FC236}">
                    <a16:creationId xmlns:a16="http://schemas.microsoft.com/office/drawing/2014/main" id="{B26C88CC-CDB7-F33B-2271-D3A1FE2666B0}"/>
                  </a:ext>
                </a:extLst>
              </p:cNvPr>
              <p:cNvSpPr txBox="1"/>
              <p:nvPr/>
            </p:nvSpPr>
            <p:spPr>
              <a:xfrm>
                <a:off x="7478489" y="2852054"/>
                <a:ext cx="389985" cy="139403"/>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201F"/>
                    </a:solidFill>
                    <a:effectLst/>
                    <a:uLnTx/>
                    <a:uFillTx/>
                    <a:latin typeface="Alliance No.1 Regular"/>
                    <a:ea typeface="+mn-ea"/>
                    <a:cs typeface="+mn-cs"/>
                  </a:rPr>
                  <a:t>Dental</a:t>
                </a:r>
                <a:endParaRPr kumimoji="0" lang="en-US" sz="2133" b="0" i="0" u="none" strike="noStrike" kern="1200" cap="none" spc="0" normalizeH="0" baseline="0" noProof="0" dirty="0">
                  <a:ln>
                    <a:noFill/>
                  </a:ln>
                  <a:solidFill>
                    <a:srgbClr val="20201F"/>
                  </a:solidFill>
                  <a:effectLst/>
                  <a:uLnTx/>
                  <a:uFillTx/>
                  <a:latin typeface="Alliance No.1 Regular"/>
                  <a:ea typeface="+mn-ea"/>
                  <a:cs typeface="+mn-cs"/>
                </a:endParaRPr>
              </a:p>
            </p:txBody>
          </p:sp>
        </p:grpSp>
        <p:pic>
          <p:nvPicPr>
            <p:cNvPr id="2" name="Graphic 1">
              <a:extLst>
                <a:ext uri="{FF2B5EF4-FFF2-40B4-BE49-F238E27FC236}">
                  <a16:creationId xmlns:a16="http://schemas.microsoft.com/office/drawing/2014/main" id="{5F9FF2E7-BA08-B1E0-F5F7-2AEBE0B2020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80712" y="2657116"/>
              <a:ext cx="182880" cy="182880"/>
            </a:xfrm>
            <a:prstGeom prst="rect">
              <a:avLst/>
            </a:prstGeom>
          </p:spPr>
        </p:pic>
      </p:grpSp>
      <p:grpSp>
        <p:nvGrpSpPr>
          <p:cNvPr id="9" name="Group 8">
            <a:extLst>
              <a:ext uri="{FF2B5EF4-FFF2-40B4-BE49-F238E27FC236}">
                <a16:creationId xmlns:a16="http://schemas.microsoft.com/office/drawing/2014/main" id="{40FCA135-3F96-E535-9394-F2EDF71DD33E}"/>
              </a:ext>
            </a:extLst>
          </p:cNvPr>
          <p:cNvGrpSpPr/>
          <p:nvPr/>
        </p:nvGrpSpPr>
        <p:grpSpPr>
          <a:xfrm>
            <a:off x="9541937" y="3413788"/>
            <a:ext cx="914614" cy="749788"/>
            <a:chOff x="6982504" y="2622290"/>
            <a:chExt cx="552351" cy="452811"/>
          </a:xfrm>
        </p:grpSpPr>
        <p:grpSp>
          <p:nvGrpSpPr>
            <p:cNvPr id="107" name="Group 106">
              <a:extLst>
                <a:ext uri="{FF2B5EF4-FFF2-40B4-BE49-F238E27FC236}">
                  <a16:creationId xmlns:a16="http://schemas.microsoft.com/office/drawing/2014/main" id="{494ABBC2-5963-8521-F6EB-5EA15266D5EB}"/>
                </a:ext>
              </a:extLst>
            </p:cNvPr>
            <p:cNvGrpSpPr/>
            <p:nvPr/>
          </p:nvGrpSpPr>
          <p:grpSpPr>
            <a:xfrm>
              <a:off x="6982504" y="2622290"/>
              <a:ext cx="552351" cy="452811"/>
              <a:chOff x="6967640" y="2622290"/>
              <a:chExt cx="552351" cy="452811"/>
            </a:xfrm>
          </p:grpSpPr>
          <p:grpSp>
            <p:nvGrpSpPr>
              <p:cNvPr id="73" name="Group 72">
                <a:extLst>
                  <a:ext uri="{FF2B5EF4-FFF2-40B4-BE49-F238E27FC236}">
                    <a16:creationId xmlns:a16="http://schemas.microsoft.com/office/drawing/2014/main" id="{6EE21AD7-35A1-467C-D1F3-76E8DDA3ACC0}"/>
                  </a:ext>
                </a:extLst>
              </p:cNvPr>
              <p:cNvGrpSpPr/>
              <p:nvPr/>
            </p:nvGrpSpPr>
            <p:grpSpPr>
              <a:xfrm>
                <a:off x="7101534" y="2622290"/>
                <a:ext cx="288873" cy="259404"/>
                <a:chOff x="2675520" y="884254"/>
                <a:chExt cx="1444366" cy="1297021"/>
              </a:xfrm>
            </p:grpSpPr>
            <p:sp>
              <p:nvSpPr>
                <p:cNvPr id="74" name="Rounded Rectangle 16">
                  <a:extLst>
                    <a:ext uri="{FF2B5EF4-FFF2-40B4-BE49-F238E27FC236}">
                      <a16:creationId xmlns:a16="http://schemas.microsoft.com/office/drawing/2014/main" id="{021A9BEC-D7BD-B48D-DA19-86E26763BC7E}"/>
                    </a:ext>
                  </a:extLst>
                </p:cNvPr>
                <p:cNvSpPr/>
                <p:nvPr/>
              </p:nvSpPr>
              <p:spPr>
                <a:xfrm>
                  <a:off x="2786114" y="999586"/>
                  <a:ext cx="1333772" cy="1181689"/>
                </a:xfrm>
                <a:prstGeom prst="roundRect">
                  <a:avLst>
                    <a:gd name="adj" fmla="val 745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75" name="Rounded Rectangle 17">
                  <a:extLst>
                    <a:ext uri="{FF2B5EF4-FFF2-40B4-BE49-F238E27FC236}">
                      <a16:creationId xmlns:a16="http://schemas.microsoft.com/office/drawing/2014/main" id="{8BBA8071-4D2A-2285-B49E-36E9783F08E4}"/>
                    </a:ext>
                  </a:extLst>
                </p:cNvPr>
                <p:cNvSpPr/>
                <p:nvPr/>
              </p:nvSpPr>
              <p:spPr>
                <a:xfrm>
                  <a:off x="2675520" y="884254"/>
                  <a:ext cx="1333772" cy="1181689"/>
                </a:xfrm>
                <a:prstGeom prst="roundRect">
                  <a:avLst>
                    <a:gd name="adj" fmla="val 74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20201F"/>
                    </a:solidFill>
                    <a:effectLst/>
                    <a:uLnTx/>
                    <a:uFillTx/>
                    <a:latin typeface="Alliance No.1 Regular"/>
                    <a:ea typeface="+mn-ea"/>
                    <a:cs typeface="+mn-cs"/>
                  </a:endParaRPr>
                </a:p>
              </p:txBody>
            </p:sp>
          </p:grpSp>
          <p:sp>
            <p:nvSpPr>
              <p:cNvPr id="100" name="TextBox 99">
                <a:extLst>
                  <a:ext uri="{FF2B5EF4-FFF2-40B4-BE49-F238E27FC236}">
                    <a16:creationId xmlns:a16="http://schemas.microsoft.com/office/drawing/2014/main" id="{ED4E77A4-DE27-4740-21D4-6B76169287FD}"/>
                  </a:ext>
                </a:extLst>
              </p:cNvPr>
              <p:cNvSpPr txBox="1"/>
              <p:nvPr/>
            </p:nvSpPr>
            <p:spPr>
              <a:xfrm>
                <a:off x="6967640" y="2852054"/>
                <a:ext cx="552351" cy="223047"/>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201F"/>
                    </a:solidFill>
                    <a:effectLst/>
                    <a:uLnTx/>
                    <a:uFillTx/>
                    <a:latin typeface="Alliance No.1 Regular"/>
                    <a:ea typeface="+mn-ea"/>
                    <a:cs typeface="+mn-cs"/>
                  </a:rPr>
                  <a:t>Benefit </a:t>
                </a:r>
                <a:br>
                  <a:rPr kumimoji="0" lang="en-US" sz="900" b="0" i="0" u="none" strike="noStrike" kern="1200" cap="none" spc="0" normalizeH="0" baseline="0" noProof="0" dirty="0">
                    <a:ln>
                      <a:noFill/>
                    </a:ln>
                    <a:solidFill>
                      <a:srgbClr val="20201F"/>
                    </a:solidFill>
                    <a:effectLst/>
                    <a:uLnTx/>
                    <a:uFillTx/>
                    <a:latin typeface="Alliance No.1 Regular"/>
                    <a:ea typeface="+mn-ea"/>
                    <a:cs typeface="+mn-cs"/>
                  </a:rPr>
                </a:br>
                <a:r>
                  <a:rPr kumimoji="0" lang="en-US" sz="900" b="0" i="0" u="none" strike="noStrike" kern="1200" cap="none" spc="0" normalizeH="0" baseline="0" noProof="0" dirty="0">
                    <a:ln>
                      <a:noFill/>
                    </a:ln>
                    <a:solidFill>
                      <a:srgbClr val="20201F"/>
                    </a:solidFill>
                    <a:effectLst/>
                    <a:uLnTx/>
                    <a:uFillTx/>
                    <a:latin typeface="Alliance No.1 Regular"/>
                    <a:ea typeface="+mn-ea"/>
                    <a:cs typeface="+mn-cs"/>
                  </a:rPr>
                  <a:t>Plan Design </a:t>
                </a:r>
              </a:p>
            </p:txBody>
          </p:sp>
        </p:grpSp>
        <p:pic>
          <p:nvPicPr>
            <p:cNvPr id="4" name="Graphic 3">
              <a:extLst>
                <a:ext uri="{FF2B5EF4-FFF2-40B4-BE49-F238E27FC236}">
                  <a16:creationId xmlns:a16="http://schemas.microsoft.com/office/drawing/2014/main" id="{AC600313-102B-0930-ED64-8769A3DC95C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164627" y="2650625"/>
              <a:ext cx="188103" cy="188103"/>
            </a:xfrm>
            <a:prstGeom prst="rect">
              <a:avLst/>
            </a:prstGeom>
          </p:spPr>
        </p:pic>
      </p:grpSp>
      <p:grpSp>
        <p:nvGrpSpPr>
          <p:cNvPr id="10" name="Group 9">
            <a:extLst>
              <a:ext uri="{FF2B5EF4-FFF2-40B4-BE49-F238E27FC236}">
                <a16:creationId xmlns:a16="http://schemas.microsoft.com/office/drawing/2014/main" id="{BDE61695-F39B-D2A4-B47D-9F26104F952B}"/>
              </a:ext>
            </a:extLst>
          </p:cNvPr>
          <p:cNvGrpSpPr/>
          <p:nvPr/>
        </p:nvGrpSpPr>
        <p:grpSpPr>
          <a:xfrm>
            <a:off x="8067844" y="3413783"/>
            <a:ext cx="912146" cy="749788"/>
            <a:chOff x="6184271" y="2622290"/>
            <a:chExt cx="550862" cy="452810"/>
          </a:xfrm>
        </p:grpSpPr>
        <p:grpSp>
          <p:nvGrpSpPr>
            <p:cNvPr id="109" name="Group 108">
              <a:extLst>
                <a:ext uri="{FF2B5EF4-FFF2-40B4-BE49-F238E27FC236}">
                  <a16:creationId xmlns:a16="http://schemas.microsoft.com/office/drawing/2014/main" id="{9A25D758-77FC-E34A-DB5C-A841494967EA}"/>
                </a:ext>
              </a:extLst>
            </p:cNvPr>
            <p:cNvGrpSpPr/>
            <p:nvPr/>
          </p:nvGrpSpPr>
          <p:grpSpPr>
            <a:xfrm>
              <a:off x="6184271" y="2622290"/>
              <a:ext cx="550862" cy="452810"/>
              <a:chOff x="6208649" y="2622290"/>
              <a:chExt cx="550862" cy="452810"/>
            </a:xfrm>
          </p:grpSpPr>
          <p:grpSp>
            <p:nvGrpSpPr>
              <p:cNvPr id="83" name="Group 82">
                <a:extLst>
                  <a:ext uri="{FF2B5EF4-FFF2-40B4-BE49-F238E27FC236}">
                    <a16:creationId xmlns:a16="http://schemas.microsoft.com/office/drawing/2014/main" id="{F9D24110-1C0A-9201-3BF7-7F202D7D66DA}"/>
                  </a:ext>
                </a:extLst>
              </p:cNvPr>
              <p:cNvGrpSpPr>
                <a:grpSpLocks noChangeAspect="1"/>
              </p:cNvGrpSpPr>
              <p:nvPr/>
            </p:nvGrpSpPr>
            <p:grpSpPr>
              <a:xfrm>
                <a:off x="6338812" y="2622290"/>
                <a:ext cx="288873" cy="259404"/>
                <a:chOff x="2675520" y="884254"/>
                <a:chExt cx="1444366" cy="1297021"/>
              </a:xfrm>
            </p:grpSpPr>
            <p:sp>
              <p:nvSpPr>
                <p:cNvPr id="84" name="Rounded Rectangle 22">
                  <a:extLst>
                    <a:ext uri="{FF2B5EF4-FFF2-40B4-BE49-F238E27FC236}">
                      <a16:creationId xmlns:a16="http://schemas.microsoft.com/office/drawing/2014/main" id="{A6819C97-0559-25F9-7811-E09C44727F41}"/>
                    </a:ext>
                  </a:extLst>
                </p:cNvPr>
                <p:cNvSpPr/>
                <p:nvPr/>
              </p:nvSpPr>
              <p:spPr>
                <a:xfrm>
                  <a:off x="2786114" y="999586"/>
                  <a:ext cx="1333772" cy="1181689"/>
                </a:xfrm>
                <a:prstGeom prst="roundRect">
                  <a:avLst>
                    <a:gd name="adj" fmla="val 745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85" name="Rounded Rectangle 19">
                  <a:extLst>
                    <a:ext uri="{FF2B5EF4-FFF2-40B4-BE49-F238E27FC236}">
                      <a16:creationId xmlns:a16="http://schemas.microsoft.com/office/drawing/2014/main" id="{D5871B93-967E-2337-0D53-6F1B121DB8F9}"/>
                    </a:ext>
                  </a:extLst>
                </p:cNvPr>
                <p:cNvSpPr/>
                <p:nvPr/>
              </p:nvSpPr>
              <p:spPr>
                <a:xfrm>
                  <a:off x="2675520" y="884254"/>
                  <a:ext cx="1333772" cy="1181689"/>
                </a:xfrm>
                <a:prstGeom prst="roundRect">
                  <a:avLst>
                    <a:gd name="adj" fmla="val 74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20201F"/>
                    </a:solidFill>
                    <a:effectLst/>
                    <a:uLnTx/>
                    <a:uFillTx/>
                    <a:latin typeface="Alliance No.1 Regular"/>
                    <a:ea typeface="+mn-ea"/>
                    <a:cs typeface="+mn-cs"/>
                  </a:endParaRPr>
                </a:p>
              </p:txBody>
            </p:sp>
          </p:grpSp>
          <p:sp>
            <p:nvSpPr>
              <p:cNvPr id="103" name="TextBox 102">
                <a:extLst>
                  <a:ext uri="{FF2B5EF4-FFF2-40B4-BE49-F238E27FC236}">
                    <a16:creationId xmlns:a16="http://schemas.microsoft.com/office/drawing/2014/main" id="{095A4550-98B8-A6D8-CD73-3878AB21E103}"/>
                  </a:ext>
                </a:extLst>
              </p:cNvPr>
              <p:cNvSpPr txBox="1"/>
              <p:nvPr/>
            </p:nvSpPr>
            <p:spPr>
              <a:xfrm>
                <a:off x="6208649" y="2852054"/>
                <a:ext cx="550862" cy="223046"/>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201F"/>
                    </a:solidFill>
                    <a:effectLst/>
                    <a:uLnTx/>
                    <a:uFillTx/>
                    <a:latin typeface="Alliance No.1 Regular"/>
                    <a:ea typeface="+mn-ea"/>
                    <a:cs typeface="+mn-cs"/>
                  </a:rPr>
                  <a:t>Health Risk Assessment </a:t>
                </a:r>
              </a:p>
            </p:txBody>
          </p:sp>
        </p:grpSp>
        <p:pic>
          <p:nvPicPr>
            <p:cNvPr id="6" name="Graphic 5">
              <a:extLst>
                <a:ext uri="{FF2B5EF4-FFF2-40B4-BE49-F238E27FC236}">
                  <a16:creationId xmlns:a16="http://schemas.microsoft.com/office/drawing/2014/main" id="{0E5FB291-73D1-0B94-19A3-377BC130172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70154" y="2650625"/>
              <a:ext cx="183150" cy="183150"/>
            </a:xfrm>
            <a:prstGeom prst="rect">
              <a:avLst/>
            </a:prstGeom>
          </p:spPr>
        </p:pic>
      </p:grpSp>
      <p:grpSp>
        <p:nvGrpSpPr>
          <p:cNvPr id="11" name="Group 10">
            <a:extLst>
              <a:ext uri="{FF2B5EF4-FFF2-40B4-BE49-F238E27FC236}">
                <a16:creationId xmlns:a16="http://schemas.microsoft.com/office/drawing/2014/main" id="{D7483798-0547-B8F9-B4BD-0A71D4F55651}"/>
              </a:ext>
            </a:extLst>
          </p:cNvPr>
          <p:cNvGrpSpPr/>
          <p:nvPr/>
        </p:nvGrpSpPr>
        <p:grpSpPr>
          <a:xfrm>
            <a:off x="7520139" y="3413777"/>
            <a:ext cx="478332" cy="429536"/>
            <a:chOff x="5869355" y="2622290"/>
            <a:chExt cx="288873" cy="259404"/>
          </a:xfrm>
        </p:grpSpPr>
        <p:grpSp>
          <p:nvGrpSpPr>
            <p:cNvPr id="87" name="Group 86">
              <a:extLst>
                <a:ext uri="{FF2B5EF4-FFF2-40B4-BE49-F238E27FC236}">
                  <a16:creationId xmlns:a16="http://schemas.microsoft.com/office/drawing/2014/main" id="{184DC458-4A75-F492-8149-C0D6983286A7}"/>
                </a:ext>
              </a:extLst>
            </p:cNvPr>
            <p:cNvGrpSpPr>
              <a:grpSpLocks noChangeAspect="1"/>
            </p:cNvGrpSpPr>
            <p:nvPr/>
          </p:nvGrpSpPr>
          <p:grpSpPr>
            <a:xfrm>
              <a:off x="5869355" y="2622290"/>
              <a:ext cx="288873" cy="259404"/>
              <a:chOff x="2675520" y="884254"/>
              <a:chExt cx="1444366" cy="1297021"/>
            </a:xfrm>
          </p:grpSpPr>
          <p:sp>
            <p:nvSpPr>
              <p:cNvPr id="88" name="Rounded Rectangle 17">
                <a:extLst>
                  <a:ext uri="{FF2B5EF4-FFF2-40B4-BE49-F238E27FC236}">
                    <a16:creationId xmlns:a16="http://schemas.microsoft.com/office/drawing/2014/main" id="{E626197F-AB7C-433D-7CA9-340D8ABFEC40}"/>
                  </a:ext>
                </a:extLst>
              </p:cNvPr>
              <p:cNvSpPr/>
              <p:nvPr/>
            </p:nvSpPr>
            <p:spPr>
              <a:xfrm>
                <a:off x="2786114" y="999586"/>
                <a:ext cx="1333772" cy="1181689"/>
              </a:xfrm>
              <a:prstGeom prst="roundRect">
                <a:avLst>
                  <a:gd name="adj" fmla="val 745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90" name="Rounded Rectangle 15">
                <a:extLst>
                  <a:ext uri="{FF2B5EF4-FFF2-40B4-BE49-F238E27FC236}">
                    <a16:creationId xmlns:a16="http://schemas.microsoft.com/office/drawing/2014/main" id="{5E7032E7-F814-9202-EE98-A41FDE7E5B80}"/>
                  </a:ext>
                </a:extLst>
              </p:cNvPr>
              <p:cNvSpPr/>
              <p:nvPr/>
            </p:nvSpPr>
            <p:spPr>
              <a:xfrm>
                <a:off x="2675520" y="884254"/>
                <a:ext cx="1333771" cy="1181691"/>
              </a:xfrm>
              <a:prstGeom prst="roundRect">
                <a:avLst>
                  <a:gd name="adj" fmla="val 74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srgbClr val="20201F"/>
                  </a:solidFill>
                  <a:effectLst/>
                  <a:uLnTx/>
                  <a:uFillTx/>
                  <a:latin typeface="Alliance No.1 Regular"/>
                  <a:ea typeface="+mn-ea"/>
                  <a:cs typeface="+mn-cs"/>
                </a:endParaRPr>
              </a:p>
            </p:txBody>
          </p:sp>
        </p:grpSp>
        <p:sp>
          <p:nvSpPr>
            <p:cNvPr id="89" name="Freeform 88">
              <a:extLst>
                <a:ext uri="{FF2B5EF4-FFF2-40B4-BE49-F238E27FC236}">
                  <a16:creationId xmlns:a16="http://schemas.microsoft.com/office/drawing/2014/main" id="{9F506F36-A94A-6466-7F61-D03F3AEDB25B}"/>
                </a:ext>
              </a:extLst>
            </p:cNvPr>
            <p:cNvSpPr/>
            <p:nvPr/>
          </p:nvSpPr>
          <p:spPr>
            <a:xfrm>
              <a:off x="5987487" y="2735164"/>
              <a:ext cx="54600" cy="54600"/>
            </a:xfrm>
            <a:custGeom>
              <a:avLst/>
              <a:gdLst>
                <a:gd name="connsiteX0" fmla="*/ 54601 w 54600"/>
                <a:gd name="connsiteY0" fmla="*/ 27300 h 54600"/>
                <a:gd name="connsiteX1" fmla="*/ 27300 w 54600"/>
                <a:gd name="connsiteY1" fmla="*/ 54601 h 54600"/>
                <a:gd name="connsiteX2" fmla="*/ 0 w 54600"/>
                <a:gd name="connsiteY2" fmla="*/ 27300 h 54600"/>
                <a:gd name="connsiteX3" fmla="*/ 27300 w 54600"/>
                <a:gd name="connsiteY3" fmla="*/ 0 h 54600"/>
                <a:gd name="connsiteX4" fmla="*/ 54601 w 54600"/>
                <a:gd name="connsiteY4" fmla="*/ 27300 h 54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00" h="54600">
                  <a:moveTo>
                    <a:pt x="54601" y="27300"/>
                  </a:moveTo>
                  <a:cubicBezTo>
                    <a:pt x="54601" y="42378"/>
                    <a:pt x="42378" y="54601"/>
                    <a:pt x="27300" y="54601"/>
                  </a:cubicBezTo>
                  <a:cubicBezTo>
                    <a:pt x="12223" y="54601"/>
                    <a:pt x="0" y="42378"/>
                    <a:pt x="0" y="27300"/>
                  </a:cubicBezTo>
                  <a:cubicBezTo>
                    <a:pt x="0" y="12223"/>
                    <a:pt x="12223" y="0"/>
                    <a:pt x="27300" y="0"/>
                  </a:cubicBezTo>
                  <a:cubicBezTo>
                    <a:pt x="42378" y="0"/>
                    <a:pt x="54601" y="12223"/>
                    <a:pt x="54601" y="27300"/>
                  </a:cubicBezTo>
                  <a:close/>
                </a:path>
              </a:pathLst>
            </a:custGeom>
            <a:noFill/>
            <a:ln w="9823" cap="rnd">
              <a:solidFill>
                <a:schemeClr val="tx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91" name="Freeform 90">
              <a:extLst>
                <a:ext uri="{FF2B5EF4-FFF2-40B4-BE49-F238E27FC236}">
                  <a16:creationId xmlns:a16="http://schemas.microsoft.com/office/drawing/2014/main" id="{1CD1B282-A8AD-CDDE-84F8-813B0B26FE81}"/>
                </a:ext>
              </a:extLst>
            </p:cNvPr>
            <p:cNvSpPr/>
            <p:nvPr/>
          </p:nvSpPr>
          <p:spPr>
            <a:xfrm>
              <a:off x="6061198" y="2746084"/>
              <a:ext cx="32760" cy="16380"/>
            </a:xfrm>
            <a:custGeom>
              <a:avLst/>
              <a:gdLst>
                <a:gd name="connsiteX0" fmla="*/ 0 w 32760"/>
                <a:gd name="connsiteY0" fmla="*/ 0 h 16380"/>
                <a:gd name="connsiteX1" fmla="*/ 32760 w 32760"/>
                <a:gd name="connsiteY1" fmla="*/ 16380 h 16380"/>
              </a:gdLst>
              <a:ahLst/>
              <a:cxnLst>
                <a:cxn ang="0">
                  <a:pos x="connsiteX0" y="connsiteY0"/>
                </a:cxn>
                <a:cxn ang="0">
                  <a:pos x="connsiteX1" y="connsiteY1"/>
                </a:cxn>
              </a:cxnLst>
              <a:rect l="l" t="t" r="r" b="b"/>
              <a:pathLst>
                <a:path w="32760" h="16380">
                  <a:moveTo>
                    <a:pt x="0" y="0"/>
                  </a:moveTo>
                  <a:cubicBezTo>
                    <a:pt x="12895" y="-22"/>
                    <a:pt x="25041" y="6052"/>
                    <a:pt x="32760" y="16380"/>
                  </a:cubicBezTo>
                </a:path>
              </a:pathLst>
            </a:custGeom>
            <a:noFill/>
            <a:ln w="9823" cap="rnd">
              <a:solidFill>
                <a:schemeClr val="tx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92" name="Freeform 91">
              <a:extLst>
                <a:ext uri="{FF2B5EF4-FFF2-40B4-BE49-F238E27FC236}">
                  <a16:creationId xmlns:a16="http://schemas.microsoft.com/office/drawing/2014/main" id="{68489765-3B9C-9F1F-371C-EF2C30F1C5B4}"/>
                </a:ext>
              </a:extLst>
            </p:cNvPr>
            <p:cNvSpPr/>
            <p:nvPr/>
          </p:nvSpPr>
          <p:spPr>
            <a:xfrm>
              <a:off x="5935617" y="2746084"/>
              <a:ext cx="32760" cy="16380"/>
            </a:xfrm>
            <a:custGeom>
              <a:avLst/>
              <a:gdLst>
                <a:gd name="connsiteX0" fmla="*/ 0 w 32760"/>
                <a:gd name="connsiteY0" fmla="*/ 16380 h 16380"/>
                <a:gd name="connsiteX1" fmla="*/ 32760 w 32760"/>
                <a:gd name="connsiteY1" fmla="*/ 0 h 16380"/>
              </a:gdLst>
              <a:ahLst/>
              <a:cxnLst>
                <a:cxn ang="0">
                  <a:pos x="connsiteX0" y="connsiteY0"/>
                </a:cxn>
                <a:cxn ang="0">
                  <a:pos x="connsiteX1" y="connsiteY1"/>
                </a:cxn>
              </a:cxnLst>
              <a:rect l="l" t="t" r="r" b="b"/>
              <a:pathLst>
                <a:path w="32760" h="16380">
                  <a:moveTo>
                    <a:pt x="0" y="16380"/>
                  </a:moveTo>
                  <a:cubicBezTo>
                    <a:pt x="7719" y="6052"/>
                    <a:pt x="19866" y="-22"/>
                    <a:pt x="32760" y="0"/>
                  </a:cubicBezTo>
                </a:path>
              </a:pathLst>
            </a:custGeom>
            <a:noFill/>
            <a:ln w="9823" cap="rnd">
              <a:solidFill>
                <a:schemeClr val="tx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94" name="Freeform 93">
              <a:extLst>
                <a:ext uri="{FF2B5EF4-FFF2-40B4-BE49-F238E27FC236}">
                  <a16:creationId xmlns:a16="http://schemas.microsoft.com/office/drawing/2014/main" id="{C2BD3F3B-13E3-2896-DABB-1C4038E6468B}"/>
                </a:ext>
              </a:extLst>
            </p:cNvPr>
            <p:cNvSpPr/>
            <p:nvPr/>
          </p:nvSpPr>
          <p:spPr>
            <a:xfrm>
              <a:off x="5975475" y="2789771"/>
              <a:ext cx="78624" cy="24562"/>
            </a:xfrm>
            <a:custGeom>
              <a:avLst/>
              <a:gdLst>
                <a:gd name="connsiteX0" fmla="*/ 0 w 78624"/>
                <a:gd name="connsiteY0" fmla="*/ 24563 h 24562"/>
                <a:gd name="connsiteX1" fmla="*/ 58509 w 78624"/>
                <a:gd name="connsiteY1" fmla="*/ 4446 h 24562"/>
                <a:gd name="connsiteX2" fmla="*/ 78625 w 78624"/>
                <a:gd name="connsiteY2" fmla="*/ 24563 h 24562"/>
              </a:gdLst>
              <a:ahLst/>
              <a:cxnLst>
                <a:cxn ang="0">
                  <a:pos x="connsiteX0" y="connsiteY0"/>
                </a:cxn>
                <a:cxn ang="0">
                  <a:pos x="connsiteX1" y="connsiteY1"/>
                </a:cxn>
                <a:cxn ang="0">
                  <a:pos x="connsiteX2" y="connsiteY2"/>
                </a:cxn>
              </a:cxnLst>
              <a:rect l="l" t="t" r="r" b="b"/>
              <a:pathLst>
                <a:path w="78624" h="24562">
                  <a:moveTo>
                    <a:pt x="0" y="24563"/>
                  </a:moveTo>
                  <a:cubicBezTo>
                    <a:pt x="10602" y="2851"/>
                    <a:pt x="36797" y="-6156"/>
                    <a:pt x="58509" y="4446"/>
                  </a:cubicBezTo>
                  <a:cubicBezTo>
                    <a:pt x="67268" y="8723"/>
                    <a:pt x="74348" y="15803"/>
                    <a:pt x="78625" y="24563"/>
                  </a:cubicBezTo>
                </a:path>
              </a:pathLst>
            </a:custGeom>
            <a:noFill/>
            <a:ln w="9823" cap="rnd">
              <a:solidFill>
                <a:schemeClr val="tx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97" name="Freeform 96">
              <a:extLst>
                <a:ext uri="{FF2B5EF4-FFF2-40B4-BE49-F238E27FC236}">
                  <a16:creationId xmlns:a16="http://schemas.microsoft.com/office/drawing/2014/main" id="{C47B603E-D8FA-B868-BBF2-5762A21FA800}"/>
                </a:ext>
              </a:extLst>
            </p:cNvPr>
            <p:cNvSpPr/>
            <p:nvPr/>
          </p:nvSpPr>
          <p:spPr>
            <a:xfrm>
              <a:off x="5946515" y="2702404"/>
              <a:ext cx="43293" cy="43680"/>
            </a:xfrm>
            <a:custGeom>
              <a:avLst/>
              <a:gdLst>
                <a:gd name="connsiteX0" fmla="*/ 21862 w 43293"/>
                <a:gd name="connsiteY0" fmla="*/ 43681 h 43680"/>
                <a:gd name="connsiteX1" fmla="*/ 0 w 43293"/>
                <a:gd name="connsiteY1" fmla="*/ 21862 h 43680"/>
                <a:gd name="connsiteX2" fmla="*/ 21818 w 43293"/>
                <a:gd name="connsiteY2" fmla="*/ 0 h 43680"/>
                <a:gd name="connsiteX3" fmla="*/ 43293 w 43293"/>
                <a:gd name="connsiteY3" fmla="*/ 17745 h 43680"/>
              </a:gdLst>
              <a:ahLst/>
              <a:cxnLst>
                <a:cxn ang="0">
                  <a:pos x="connsiteX0" y="connsiteY0"/>
                </a:cxn>
                <a:cxn ang="0">
                  <a:pos x="connsiteX1" y="connsiteY1"/>
                </a:cxn>
                <a:cxn ang="0">
                  <a:pos x="connsiteX2" y="connsiteY2"/>
                </a:cxn>
                <a:cxn ang="0">
                  <a:pos x="connsiteX3" y="connsiteY3"/>
                </a:cxn>
              </a:cxnLst>
              <a:rect l="l" t="t" r="r" b="b"/>
              <a:pathLst>
                <a:path w="43293" h="43680">
                  <a:moveTo>
                    <a:pt x="21862" y="43681"/>
                  </a:moveTo>
                  <a:cubicBezTo>
                    <a:pt x="9800" y="43693"/>
                    <a:pt x="12" y="33925"/>
                    <a:pt x="0" y="21862"/>
                  </a:cubicBezTo>
                  <a:cubicBezTo>
                    <a:pt x="-12" y="9800"/>
                    <a:pt x="9756" y="12"/>
                    <a:pt x="21818" y="0"/>
                  </a:cubicBezTo>
                  <a:cubicBezTo>
                    <a:pt x="32309" y="-11"/>
                    <a:pt x="41326" y="7440"/>
                    <a:pt x="43293" y="17745"/>
                  </a:cubicBezTo>
                </a:path>
              </a:pathLst>
            </a:custGeom>
            <a:noFill/>
            <a:ln w="9823" cap="rnd">
              <a:solidFill>
                <a:schemeClr val="tx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99" name="Freeform 98">
              <a:extLst>
                <a:ext uri="{FF2B5EF4-FFF2-40B4-BE49-F238E27FC236}">
                  <a16:creationId xmlns:a16="http://schemas.microsoft.com/office/drawing/2014/main" id="{597D36F6-2C0A-DEB8-AF93-357E78958B13}"/>
                </a:ext>
              </a:extLst>
            </p:cNvPr>
            <p:cNvSpPr/>
            <p:nvPr/>
          </p:nvSpPr>
          <p:spPr>
            <a:xfrm>
              <a:off x="6039767" y="2702400"/>
              <a:ext cx="43297" cy="43684"/>
            </a:xfrm>
            <a:custGeom>
              <a:avLst/>
              <a:gdLst>
                <a:gd name="connsiteX0" fmla="*/ 0 w 43297"/>
                <a:gd name="connsiteY0" fmla="*/ 17749 h 43684"/>
                <a:gd name="connsiteX1" fmla="*/ 25548 w 43297"/>
                <a:gd name="connsiteY1" fmla="*/ 391 h 43684"/>
                <a:gd name="connsiteX2" fmla="*/ 42906 w 43297"/>
                <a:gd name="connsiteY2" fmla="*/ 25939 h 43684"/>
                <a:gd name="connsiteX3" fmla="*/ 21431 w 43297"/>
                <a:gd name="connsiteY3" fmla="*/ 43684 h 43684"/>
              </a:gdLst>
              <a:ahLst/>
              <a:cxnLst>
                <a:cxn ang="0">
                  <a:pos x="connsiteX0" y="connsiteY0"/>
                </a:cxn>
                <a:cxn ang="0">
                  <a:pos x="connsiteX1" y="connsiteY1"/>
                </a:cxn>
                <a:cxn ang="0">
                  <a:pos x="connsiteX2" y="connsiteY2"/>
                </a:cxn>
                <a:cxn ang="0">
                  <a:pos x="connsiteX3" y="connsiteY3"/>
                </a:cxn>
              </a:cxnLst>
              <a:rect l="l" t="t" r="r" b="b"/>
              <a:pathLst>
                <a:path w="43297" h="43684">
                  <a:moveTo>
                    <a:pt x="0" y="17749"/>
                  </a:moveTo>
                  <a:cubicBezTo>
                    <a:pt x="2262" y="5901"/>
                    <a:pt x="13700" y="-1870"/>
                    <a:pt x="25548" y="391"/>
                  </a:cubicBezTo>
                  <a:cubicBezTo>
                    <a:pt x="37396" y="2653"/>
                    <a:pt x="45168" y="14091"/>
                    <a:pt x="42906" y="25939"/>
                  </a:cubicBezTo>
                  <a:cubicBezTo>
                    <a:pt x="40939" y="36244"/>
                    <a:pt x="31922" y="43695"/>
                    <a:pt x="21431" y="43684"/>
                  </a:cubicBezTo>
                </a:path>
              </a:pathLst>
            </a:custGeom>
            <a:noFill/>
            <a:ln w="9823" cap="rnd">
              <a:solidFill>
                <a:schemeClr val="tx1"/>
              </a:solidFill>
              <a:prstDash val="solid"/>
              <a:round/>
            </a:ln>
          </p:spPr>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grpSp>
      <p:cxnSp>
        <p:nvCxnSpPr>
          <p:cNvPr id="14" name="Conector de Seta Reta 74">
            <a:extLst>
              <a:ext uri="{FF2B5EF4-FFF2-40B4-BE49-F238E27FC236}">
                <a16:creationId xmlns:a16="http://schemas.microsoft.com/office/drawing/2014/main" id="{CE568370-EEE7-8C59-388D-8DC4F8CC6720}"/>
              </a:ext>
            </a:extLst>
          </p:cNvPr>
          <p:cNvCxnSpPr>
            <a:cxnSpLocks/>
          </p:cNvCxnSpPr>
          <p:nvPr/>
        </p:nvCxnSpPr>
        <p:spPr bwMode="auto">
          <a:xfrm>
            <a:off x="6470618" y="2746813"/>
            <a:ext cx="786479" cy="0"/>
          </a:xfrm>
          <a:prstGeom prst="straightConnector1">
            <a:avLst/>
          </a:prstGeom>
          <a:ln>
            <a:solidFill>
              <a:schemeClr val="tx1"/>
            </a:solidFill>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3D0EFC2D-705F-4729-CCC3-6B0D1980D69D}"/>
              </a:ext>
            </a:extLst>
          </p:cNvPr>
          <p:cNvSpPr txBox="1"/>
          <p:nvPr/>
        </p:nvSpPr>
        <p:spPr>
          <a:xfrm>
            <a:off x="7321544" y="3800035"/>
            <a:ext cx="912147" cy="507831"/>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0201F"/>
                </a:solidFill>
                <a:effectLst/>
                <a:uLnTx/>
                <a:uFillTx/>
                <a:latin typeface="Alliance No.1 Regular"/>
                <a:ea typeface="+mn-ea"/>
                <a:cs typeface="+mn-cs"/>
              </a:rPr>
              <a:t>Health &amp; Productivity Management</a:t>
            </a:r>
            <a:endParaRPr kumimoji="0" lang="en-US" sz="900" b="0" i="0" u="none" strike="noStrike" kern="1200" cap="none" spc="0" normalizeH="0" baseline="0" noProof="0" dirty="0">
              <a:ln>
                <a:noFill/>
              </a:ln>
              <a:solidFill>
                <a:srgbClr val="20201F"/>
              </a:solidFill>
              <a:effectLst/>
              <a:uLnTx/>
              <a:uFillTx/>
              <a:latin typeface="Alliance No.1" pitchFamily="2" charset="77"/>
              <a:ea typeface="+mn-ea"/>
              <a:cs typeface="+mn-cs"/>
            </a:endParaRPr>
          </a:p>
        </p:txBody>
      </p:sp>
    </p:spTree>
    <p:extLst>
      <p:ext uri="{BB962C8B-B14F-4D97-AF65-F5344CB8AC3E}">
        <p14:creationId xmlns:p14="http://schemas.microsoft.com/office/powerpoint/2010/main" val="67552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AAE40-F057-3571-C3FF-0F244202A870}"/>
            </a:ext>
          </a:extLst>
        </p:cNvPr>
        <p:cNvGrpSpPr/>
        <p:nvPr/>
      </p:nvGrpSpPr>
      <p:grpSpPr>
        <a:xfrm>
          <a:off x="0" y="0"/>
          <a:ext cx="0" cy="0"/>
          <a:chOff x="0" y="0"/>
          <a:chExt cx="0" cy="0"/>
        </a:xfrm>
      </p:grpSpPr>
      <p:sp>
        <p:nvSpPr>
          <p:cNvPr id="4" name="object 2">
            <a:extLst>
              <a:ext uri="{FF2B5EF4-FFF2-40B4-BE49-F238E27FC236}">
                <a16:creationId xmlns:a16="http://schemas.microsoft.com/office/drawing/2014/main" id="{82ABCA8E-4769-3B4F-9028-7F861DA901FF}"/>
              </a:ext>
            </a:extLst>
          </p:cNvPr>
          <p:cNvSpPr/>
          <p:nvPr/>
        </p:nvSpPr>
        <p:spPr>
          <a:xfrm>
            <a:off x="0" y="0"/>
            <a:ext cx="12192000" cy="636814"/>
          </a:xfrm>
          <a:custGeom>
            <a:avLst/>
            <a:gdLst/>
            <a:ahLst/>
            <a:cxnLst/>
            <a:rect l="l" t="t" r="r" b="b"/>
            <a:pathLst>
              <a:path w="12192000" h="2286000">
                <a:moveTo>
                  <a:pt x="0" y="2286000"/>
                </a:moveTo>
                <a:lnTo>
                  <a:pt x="12192000" y="2286000"/>
                </a:lnTo>
                <a:lnTo>
                  <a:pt x="12192000" y="0"/>
                </a:lnTo>
                <a:lnTo>
                  <a:pt x="0" y="0"/>
                </a:lnTo>
                <a:lnTo>
                  <a:pt x="0" y="2286000"/>
                </a:lnTo>
                <a:close/>
              </a:path>
            </a:pathLst>
          </a:custGeom>
          <a:solidFill>
            <a:srgbClr val="022B8C"/>
          </a:solidFill>
        </p:spPr>
        <p:txBody>
          <a:bodyPr wrap="square" lIns="0" tIns="0" rIns="0" bIns="0" rtlCol="0"/>
          <a:lstStyle/>
          <a:p>
            <a:pPr algn="ctr">
              <a:lnSpc>
                <a:spcPct val="120000"/>
              </a:lnSpc>
            </a:pPr>
            <a:r>
              <a:rPr lang="en-US" sz="4000" b="1" dirty="0">
                <a:solidFill>
                  <a:schemeClr val="bg1"/>
                </a:solidFill>
                <a:latin typeface="Arial" panose="020B0604020202020204" pitchFamily="34" charset="0"/>
                <a:cs typeface="Arial" panose="020B0604020202020204" pitchFamily="34" charset="0"/>
              </a:rPr>
              <a:t>Agenda</a:t>
            </a:r>
            <a:endParaRPr lang="en-US" sz="4000" b="1" i="1" u="sng" dirty="0">
              <a:solidFill>
                <a:schemeClr val="bg1"/>
              </a:solidFill>
            </a:endParaRPr>
          </a:p>
        </p:txBody>
      </p:sp>
      <p:sp>
        <p:nvSpPr>
          <p:cNvPr id="5" name="object 2">
            <a:extLst>
              <a:ext uri="{FF2B5EF4-FFF2-40B4-BE49-F238E27FC236}">
                <a16:creationId xmlns:a16="http://schemas.microsoft.com/office/drawing/2014/main" id="{85067539-4E03-9AFC-A38D-1358DC37D043}"/>
              </a:ext>
            </a:extLst>
          </p:cNvPr>
          <p:cNvSpPr/>
          <p:nvPr/>
        </p:nvSpPr>
        <p:spPr>
          <a:xfrm>
            <a:off x="0" y="6221186"/>
            <a:ext cx="12192000" cy="636814"/>
          </a:xfrm>
          <a:custGeom>
            <a:avLst/>
            <a:gdLst/>
            <a:ahLst/>
            <a:cxnLst/>
            <a:rect l="l" t="t" r="r" b="b"/>
            <a:pathLst>
              <a:path w="12192000" h="2286000">
                <a:moveTo>
                  <a:pt x="0" y="2286000"/>
                </a:moveTo>
                <a:lnTo>
                  <a:pt x="12192000" y="2286000"/>
                </a:lnTo>
                <a:lnTo>
                  <a:pt x="12192000" y="0"/>
                </a:lnTo>
                <a:lnTo>
                  <a:pt x="0" y="0"/>
                </a:lnTo>
                <a:lnTo>
                  <a:pt x="0" y="2286000"/>
                </a:lnTo>
                <a:close/>
              </a:path>
            </a:pathLst>
          </a:custGeom>
          <a:solidFill>
            <a:srgbClr val="022B8C"/>
          </a:solidFill>
        </p:spPr>
        <p:txBody>
          <a:bodyPr wrap="square" lIns="0" tIns="0" rIns="0" bIns="0" rtlCol="0"/>
          <a:lstStyle/>
          <a:p>
            <a:pPr algn="ctr"/>
            <a:endParaRPr dirty="0"/>
          </a:p>
        </p:txBody>
      </p:sp>
      <p:sp>
        <p:nvSpPr>
          <p:cNvPr id="2" name="Title 3">
            <a:extLst>
              <a:ext uri="{FF2B5EF4-FFF2-40B4-BE49-F238E27FC236}">
                <a16:creationId xmlns:a16="http://schemas.microsoft.com/office/drawing/2014/main" id="{E7F19E67-E97D-4027-3B6C-D7072E4B550C}"/>
              </a:ext>
            </a:extLst>
          </p:cNvPr>
          <p:cNvSpPr>
            <a:spLocks noGrp="1"/>
          </p:cNvSpPr>
          <p:nvPr>
            <p:ph idx="1"/>
          </p:nvPr>
        </p:nvSpPr>
        <p:spPr>
          <a:xfrm>
            <a:off x="0" y="721400"/>
            <a:ext cx="12192000" cy="5500013"/>
          </a:xfrm>
          <a:solidFill>
            <a:schemeClr val="bg2">
              <a:lumMod val="90000"/>
            </a:schemeClr>
          </a:solidFill>
        </p:spPr>
        <p:txBody>
          <a:bodyPr>
            <a:normAutofit fontScale="97500"/>
          </a:bodyPr>
          <a:lstStyle/>
          <a:p>
            <a:pPr marL="0" indent="0" algn="ctr">
              <a:buNone/>
            </a:pPr>
            <a:endParaRPr lang="en-US" sz="3700" b="1" dirty="0">
              <a:latin typeface="Arial" panose="020B0604020202020204" pitchFamily="34" charset="0"/>
              <a:cs typeface="Arial" panose="020B0604020202020204" pitchFamily="34" charset="0"/>
            </a:endParaRPr>
          </a:p>
          <a:p>
            <a:pPr algn="ctr"/>
            <a:r>
              <a:rPr lang="en-US" sz="3700" b="1" dirty="0">
                <a:latin typeface="Arial" panose="020B0604020202020204" pitchFamily="34" charset="0"/>
                <a:cs typeface="Arial" panose="020B0604020202020204" pitchFamily="34" charset="0"/>
              </a:rPr>
              <a:t>Accessing Data through the CCTS</a:t>
            </a:r>
          </a:p>
          <a:p>
            <a:pPr algn="ctr"/>
            <a:r>
              <a:rPr lang="en-US" sz="3700" b="1" dirty="0">
                <a:latin typeface="Arial" panose="020B0604020202020204" pitchFamily="34" charset="0"/>
                <a:cs typeface="Arial" panose="020B0604020202020204" pitchFamily="34" charset="0"/>
              </a:rPr>
              <a:t>UKHC Data</a:t>
            </a:r>
          </a:p>
          <a:p>
            <a:pPr algn="ctr"/>
            <a:r>
              <a:rPr lang="en-US" sz="3700" b="1" dirty="0">
                <a:latin typeface="Arial" panose="020B0604020202020204" pitchFamily="34" charset="0"/>
                <a:cs typeface="Arial" panose="020B0604020202020204" pitchFamily="34" charset="0"/>
              </a:rPr>
              <a:t>MarketScan</a:t>
            </a:r>
          </a:p>
          <a:p>
            <a:pPr algn="ctr"/>
            <a:r>
              <a:rPr lang="en-US" sz="3700" b="1" dirty="0">
                <a:latin typeface="Arial" panose="020B0604020202020204" pitchFamily="34" charset="0"/>
                <a:cs typeface="Arial" panose="020B0604020202020204" pitchFamily="34" charset="0"/>
              </a:rPr>
              <a:t>Kentucky Hospital Discharge Data </a:t>
            </a:r>
          </a:p>
          <a:p>
            <a:pPr algn="ctr"/>
            <a:r>
              <a:rPr lang="en-US" sz="3700" b="1" dirty="0">
                <a:latin typeface="Arial" panose="020B0604020202020204" pitchFamily="34" charset="0"/>
                <a:cs typeface="Arial" panose="020B0604020202020204" pitchFamily="34" charset="0"/>
              </a:rPr>
              <a:t>Working with MarketScan Data</a:t>
            </a:r>
          </a:p>
          <a:p>
            <a:pPr algn="ctr"/>
            <a:r>
              <a:rPr lang="en-US" sz="3700" b="1" dirty="0" err="1">
                <a:latin typeface="Arial" panose="020B0604020202020204" pitchFamily="34" charset="0"/>
                <a:cs typeface="Arial" panose="020B0604020202020204" pitchFamily="34" charset="0"/>
              </a:rPr>
              <a:t>Biostat</a:t>
            </a:r>
            <a:r>
              <a:rPr lang="en-US" sz="3700" b="1" dirty="0">
                <a:latin typeface="Arial" panose="020B0604020202020204" pitchFamily="34" charset="0"/>
                <a:cs typeface="Arial" panose="020B0604020202020204" pitchFamily="34" charset="0"/>
              </a:rPr>
              <a:t> CIRCL</a:t>
            </a:r>
          </a:p>
          <a:p>
            <a:pPr marL="0" indent="0" algn="ctr">
              <a:buNone/>
            </a:pPr>
            <a:r>
              <a:rPr lang="en-US" sz="2500" b="1" dirty="0">
                <a:latin typeface="Arial" panose="020B0604020202020204" pitchFamily="34" charset="0"/>
                <a:cs typeface="Arial" panose="020B0604020202020204" pitchFamily="34" charset="0"/>
              </a:rPr>
              <a:t> </a:t>
            </a:r>
          </a:p>
          <a:p>
            <a:pPr marL="0" indent="0" algn="ctr">
              <a:buNone/>
            </a:pPr>
            <a:endParaRPr lang="en-US" sz="2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392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DE01630-F251-B8F2-113D-31DE043C8FA5}"/>
              </a:ext>
            </a:extLst>
          </p:cNvPr>
          <p:cNvSpPr/>
          <p:nvPr/>
        </p:nvSpPr>
        <p:spPr>
          <a:xfrm>
            <a:off x="6110013" y="0"/>
            <a:ext cx="6081987" cy="6858000"/>
          </a:xfrm>
          <a:prstGeom prst="rect">
            <a:avLst/>
          </a:prstGeom>
          <a:solidFill>
            <a:srgbClr val="F3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Slide Number Placeholder 8">
            <a:extLst>
              <a:ext uri="{FF2B5EF4-FFF2-40B4-BE49-F238E27FC236}">
                <a16:creationId xmlns:a16="http://schemas.microsoft.com/office/drawing/2014/main" id="{B806CF5B-9239-8841-83E2-7540AFEA016C}"/>
              </a:ext>
            </a:extLst>
          </p:cNvPr>
          <p:cNvSpPr>
            <a:spLocks noGrp="1"/>
          </p:cNvSpPr>
          <p:nvPr>
            <p:ph type="sldNum" sz="quarter" idx="12"/>
          </p:nvPr>
        </p:nvSpPr>
        <p:spPr/>
        <p:txBody>
          <a:bodyPr/>
          <a:lstStyle/>
          <a:p>
            <a:fld id="{A701BFCC-CB8A-B14A-BA6E-BB1A67708496}" type="slidenum">
              <a:rPr lang="en-US" smtClean="0"/>
              <a:t>20</a:t>
            </a:fld>
            <a:endParaRPr lang="en-US"/>
          </a:p>
        </p:txBody>
      </p:sp>
      <p:sp>
        <p:nvSpPr>
          <p:cNvPr id="14" name="Title 2">
            <a:extLst>
              <a:ext uri="{FF2B5EF4-FFF2-40B4-BE49-F238E27FC236}">
                <a16:creationId xmlns:a16="http://schemas.microsoft.com/office/drawing/2014/main" id="{AA63AA59-FE3F-2AAE-4484-4AE41364D4B6}"/>
              </a:ext>
            </a:extLst>
          </p:cNvPr>
          <p:cNvSpPr>
            <a:spLocks noGrp="1"/>
          </p:cNvSpPr>
          <p:nvPr>
            <p:ph type="title"/>
          </p:nvPr>
        </p:nvSpPr>
        <p:spPr>
          <a:xfrm>
            <a:off x="292608" y="501650"/>
            <a:ext cx="5644896" cy="780288"/>
          </a:xfrm>
        </p:spPr>
        <p:txBody>
          <a:bodyPr>
            <a:normAutofit fontScale="90000"/>
          </a:bodyPr>
          <a:lstStyle/>
          <a:p>
            <a:r>
              <a:rPr lang="en-US" dirty="0"/>
              <a:t>Merative MarketScan Multi-state Medicaid Database</a:t>
            </a:r>
          </a:p>
        </p:txBody>
      </p:sp>
      <p:graphicFrame>
        <p:nvGraphicFramePr>
          <p:cNvPr id="13" name="Table Placeholder" descr="3-column, 14 row table example">
            <a:extLst>
              <a:ext uri="{FF2B5EF4-FFF2-40B4-BE49-F238E27FC236}">
                <a16:creationId xmlns:a16="http://schemas.microsoft.com/office/drawing/2014/main" id="{6C82ECDE-5DEA-C2C1-751C-F5BF1D1AD39E}"/>
              </a:ext>
            </a:extLst>
          </p:cNvPr>
          <p:cNvGraphicFramePr>
            <a:graphicFrameLocks/>
          </p:cNvGraphicFramePr>
          <p:nvPr/>
        </p:nvGraphicFramePr>
        <p:xfrm>
          <a:off x="7256017" y="1972313"/>
          <a:ext cx="4235097" cy="1706880"/>
        </p:xfrm>
        <a:graphic>
          <a:graphicData uri="http://schemas.openxmlformats.org/drawingml/2006/table">
            <a:tbl>
              <a:tblPr firstRow="1" bandRow="1">
                <a:tableStyleId>{7E9639D4-E3E2-4D34-9284-5A2195B3D0D7}</a:tableStyleId>
              </a:tblPr>
              <a:tblGrid>
                <a:gridCol w="1822873">
                  <a:extLst>
                    <a:ext uri="{9D8B030D-6E8A-4147-A177-3AD203B41FA5}">
                      <a16:colId xmlns:a16="http://schemas.microsoft.com/office/drawing/2014/main" val="20000"/>
                    </a:ext>
                  </a:extLst>
                </a:gridCol>
                <a:gridCol w="2412224">
                  <a:extLst>
                    <a:ext uri="{9D8B030D-6E8A-4147-A177-3AD203B41FA5}">
                      <a16:colId xmlns:a16="http://schemas.microsoft.com/office/drawing/2014/main" val="20001"/>
                    </a:ext>
                  </a:extLst>
                </a:gridCol>
              </a:tblGrid>
              <a:tr h="1219200">
                <a:tc>
                  <a:txBody>
                    <a:bodyPr/>
                    <a:lstStyle/>
                    <a:p>
                      <a:r>
                        <a:rPr lang="en-US" sz="2400" b="0">
                          <a:solidFill>
                            <a:srgbClr val="1385E2"/>
                          </a:solidFill>
                          <a:latin typeface="+mj-lt"/>
                        </a:rPr>
                        <a:t>Years</a:t>
                      </a:r>
                      <a:endParaRPr lang="en-US" sz="2400" b="0">
                        <a:solidFill>
                          <a:srgbClr val="1385E2"/>
                        </a:solidFill>
                        <a:latin typeface="+mj-lt"/>
                        <a:ea typeface="IBM Plex Sans" charset="0"/>
                        <a:cs typeface="IBM Plex Sans" charset="0"/>
                      </a:endParaRPr>
                    </a:p>
                  </a:txBody>
                  <a:tcPr marL="121920" marR="121920" marT="60960" marB="60960" anchor="ctr">
                    <a:lnL w="9525" cap="flat" cmpd="sng" algn="ctr">
                      <a:noFill/>
                      <a:prstDash val="solid"/>
                    </a:lnL>
                    <a:lnR w="12700" cap="flat" cmpd="sng" algn="ctr">
                      <a:solidFill>
                        <a:schemeClr val="bg1">
                          <a:lumMod val="85000"/>
                        </a:schemeClr>
                      </a:solidFill>
                      <a:prstDash val="solid"/>
                      <a:round/>
                      <a:headEnd type="none" w="med" len="med"/>
                      <a:tailEnd type="none" w="med" len="med"/>
                    </a:lnR>
                    <a:lnT w="9525" cap="flat" cmpd="sng" algn="ctr">
                      <a:noFill/>
                      <a:prstDash val="solid"/>
                    </a:lnT>
                    <a:lnB w="3175" cap="flat" cmpd="sng" algn="ctr">
                      <a:solidFill>
                        <a:srgbClr val="3D3D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a:solidFill>
                            <a:srgbClr val="1385E2"/>
                          </a:solidFill>
                          <a:latin typeface="+mj-lt"/>
                        </a:rPr>
                        <a:t>Medicaid database patients</a:t>
                      </a:r>
                      <a:endParaRPr lang="en-US" sz="2400" b="0">
                        <a:solidFill>
                          <a:srgbClr val="1385E2"/>
                        </a:solidFill>
                        <a:latin typeface="+mj-lt"/>
                        <a:ea typeface="IBM Plex Sans" charset="0"/>
                        <a:cs typeface="IBM Plex Sans" charset="0"/>
                      </a:endParaRPr>
                    </a:p>
                  </a:txBody>
                  <a:tcPr marL="121920" marR="121920" marT="60960" marB="60960" anchor="ctr">
                    <a:lnL w="12700" cap="flat" cmpd="sng" algn="ctr">
                      <a:solidFill>
                        <a:schemeClr val="bg1">
                          <a:lumMod val="85000"/>
                        </a:schemeClr>
                      </a:solidFill>
                      <a:prstDash val="solid"/>
                      <a:round/>
                      <a:headEnd type="none" w="med" len="med"/>
                      <a:tailEnd type="none" w="med" len="med"/>
                    </a:lnL>
                    <a:lnR>
                      <a:noFill/>
                    </a:lnR>
                    <a:lnT w="9525" cap="flat" cmpd="sng" algn="ctr">
                      <a:noFill/>
                      <a:prstDash val="solid"/>
                    </a:lnT>
                    <a:lnB w="3175" cap="flat" cmpd="sng" algn="ctr">
                      <a:solidFill>
                        <a:srgbClr val="3D3D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87680">
                <a:tc>
                  <a:txBody>
                    <a:bodyPr/>
                    <a:lstStyle/>
                    <a:p>
                      <a:r>
                        <a:rPr lang="en-US" sz="2400">
                          <a:solidFill>
                            <a:srgbClr val="20201F"/>
                          </a:solidFill>
                          <a:latin typeface="+mj-lt"/>
                        </a:rPr>
                        <a:t>2018-2022</a:t>
                      </a:r>
                      <a:endParaRPr lang="en-US" sz="2400">
                        <a:solidFill>
                          <a:srgbClr val="20201F"/>
                        </a:solidFill>
                        <a:latin typeface="+mj-lt"/>
                        <a:ea typeface="IBM Plex Sans" charset="0"/>
                        <a:cs typeface="IBM Plex Sans" charset="0"/>
                      </a:endParaRPr>
                    </a:p>
                  </a:txBody>
                  <a:tcPr marL="121920" marR="121920" marT="60960" marB="60960" anchor="ctr">
                    <a:lnL w="9525" cap="flat" cmpd="sng" algn="ctr">
                      <a:noFill/>
                      <a:prstDash val="solid"/>
                    </a:lnL>
                    <a:lnR>
                      <a:noFill/>
                    </a:lnR>
                    <a:lnT w="3175" cap="flat" cmpd="sng" algn="ctr">
                      <a:solidFill>
                        <a:srgbClr val="3D3D3D"/>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c>
                  <a:txBody>
                    <a:bodyPr/>
                    <a:lstStyle/>
                    <a:p>
                      <a:r>
                        <a:rPr lang="en-US" sz="2400">
                          <a:solidFill>
                            <a:srgbClr val="20201F"/>
                          </a:solidFill>
                          <a:latin typeface="+mj-lt"/>
                        </a:rPr>
                        <a:t>18.3M</a:t>
                      </a:r>
                      <a:endParaRPr lang="en-US" sz="2400">
                        <a:solidFill>
                          <a:srgbClr val="20201F"/>
                        </a:solidFill>
                        <a:latin typeface="+mj-lt"/>
                        <a:ea typeface="IBM Plex Sans" charset="0"/>
                        <a:cs typeface="IBM Plex Sans" charset="0"/>
                      </a:endParaRPr>
                    </a:p>
                  </a:txBody>
                  <a:tcPr marL="121920" marR="121920" marT="60960" marB="60960" anchor="ctr">
                    <a:lnL>
                      <a:noFill/>
                    </a:lnL>
                    <a:lnR>
                      <a:noFill/>
                    </a:lnR>
                    <a:lnT w="3175" cap="flat" cmpd="sng" algn="ctr">
                      <a:solidFill>
                        <a:srgbClr val="3D3D3D"/>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6" name="Rectangle 4">
            <a:extLst>
              <a:ext uri="{FF2B5EF4-FFF2-40B4-BE49-F238E27FC236}">
                <a16:creationId xmlns:a16="http://schemas.microsoft.com/office/drawing/2014/main" id="{29FF3BA5-CD48-0BDF-92C8-4BFF1D9D45B3}"/>
              </a:ext>
            </a:extLst>
          </p:cNvPr>
          <p:cNvSpPr txBox="1">
            <a:spLocks noChangeArrowheads="1"/>
          </p:cNvSpPr>
          <p:nvPr/>
        </p:nvSpPr>
        <p:spPr>
          <a:xfrm>
            <a:off x="292608" y="1776661"/>
            <a:ext cx="4944535" cy="4579689"/>
          </a:xfrm>
          <a:prstGeom prst="rect">
            <a:avLst/>
          </a:prstGeom>
        </p:spPr>
        <p:txBody>
          <a:bodyPr vert="horz" lIns="0" tIns="0" rIns="0" bIns="0" rtlCol="0">
            <a:noAutofit/>
          </a:bodyPr>
          <a:lstStyle>
            <a:lvl1pPr marL="0" indent="0" algn="l" rtl="0" eaLnBrk="1" fontAlgn="base" hangingPunct="1">
              <a:lnSpc>
                <a:spcPct val="114000"/>
              </a:lnSpc>
              <a:spcBef>
                <a:spcPts val="1100"/>
              </a:spcBef>
              <a:spcAft>
                <a:spcPct val="0"/>
              </a:spcAft>
              <a:buClr>
                <a:srgbClr val="6D6E70"/>
              </a:buClr>
              <a:buSzPct val="90000"/>
              <a:buFont typeface="Wingdings" pitchFamily="2" charset="2"/>
              <a:buNone/>
              <a:defRPr lang="en-US" sz="1400" kern="0" dirty="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228600" indent="-230188" algn="l" rtl="0" eaLnBrk="1" fontAlgn="base" hangingPunct="1">
              <a:lnSpc>
                <a:spcPct val="114000"/>
              </a:lnSpc>
              <a:spcBef>
                <a:spcPts val="1100"/>
              </a:spcBef>
              <a:spcAft>
                <a:spcPct val="0"/>
              </a:spcAft>
              <a:buClr>
                <a:schemeClr val="bg1"/>
              </a:buClr>
              <a:buSzPct val="80000"/>
              <a:buFont typeface="System Font Regular"/>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404813" indent="-176213" algn="l" rtl="0" eaLnBrk="1" fontAlgn="base" hangingPunct="1">
              <a:lnSpc>
                <a:spcPct val="114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14000"/>
              </a:lnSpc>
              <a:spcBef>
                <a:spcPts val="1100"/>
              </a:spcBef>
              <a:spcAft>
                <a:spcPct val="0"/>
              </a:spcAft>
              <a:buClr>
                <a:schemeClr val="bg1"/>
              </a:buClr>
              <a:buSzPct val="100000"/>
              <a:buFont typeface=".AppleSystemUIFont"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14000"/>
              </a:lnSpc>
              <a:spcBef>
                <a:spcPts val="1100"/>
              </a:spcBef>
              <a:spcAft>
                <a:spcPct val="0"/>
              </a:spcAft>
              <a:buClr>
                <a:schemeClr val="bg1"/>
              </a:buClr>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a:lstStyle>
          <a:p>
            <a:pPr marL="380990" indent="-380990" defTabSz="1219170">
              <a:spcBef>
                <a:spcPts val="0"/>
              </a:spcBef>
              <a:buFont typeface="Arial" panose="020B0604020202020204" pitchFamily="34" charset="0"/>
              <a:buChar char="•"/>
            </a:pPr>
            <a:r>
              <a:rPr lang="pt-BR" altLang="en-US" sz="2000" b="1" dirty="0">
                <a:solidFill>
                  <a:srgbClr val="20201F"/>
                </a:solidFill>
                <a:latin typeface="+mn-lt"/>
                <a:cs typeface="Arial" panose="020B0604020202020204" pitchFamily="34" charset="0"/>
              </a:rPr>
              <a:t>Pooled Medicaid data from 7-12 geographically dispersed states</a:t>
            </a:r>
          </a:p>
          <a:p>
            <a:pPr marL="380990" indent="-380990" defTabSz="1219170">
              <a:spcBef>
                <a:spcPts val="0"/>
              </a:spcBef>
              <a:buFont typeface="Arial" panose="020B0604020202020204" pitchFamily="34" charset="0"/>
              <a:buChar char="•"/>
            </a:pPr>
            <a:endParaRPr lang="pt-BR" altLang="en-US" sz="1867" dirty="0">
              <a:solidFill>
                <a:srgbClr val="20201F"/>
              </a:solidFill>
              <a:latin typeface="+mn-lt"/>
              <a:cs typeface="Arial" panose="020B0604020202020204" pitchFamily="34" charset="0"/>
            </a:endParaRPr>
          </a:p>
          <a:p>
            <a:pPr marL="380990" indent="-380990" defTabSz="1219170">
              <a:spcBef>
                <a:spcPts val="0"/>
              </a:spcBef>
              <a:buFont typeface="Arial" panose="020B0604020202020204" pitchFamily="34" charset="0"/>
              <a:buChar char="•"/>
            </a:pPr>
            <a:r>
              <a:rPr lang="pt-BR" altLang="en-US" sz="1867" b="1" dirty="0">
                <a:solidFill>
                  <a:srgbClr val="20201F"/>
                </a:solidFill>
                <a:latin typeface="+mn-lt"/>
                <a:cs typeface="Arial" panose="020B0604020202020204" pitchFamily="34" charset="0"/>
              </a:rPr>
              <a:t>Includes Medicaid managed care plans</a:t>
            </a:r>
          </a:p>
          <a:p>
            <a:pPr marL="380990" indent="-380990" defTabSz="1219170">
              <a:spcBef>
                <a:spcPts val="0"/>
              </a:spcBef>
              <a:buFont typeface="Arial" panose="020B0604020202020204" pitchFamily="34" charset="0"/>
              <a:buChar char="•"/>
            </a:pPr>
            <a:endParaRPr lang="pt-BR" altLang="en-US" sz="1867" b="1" dirty="0">
              <a:solidFill>
                <a:srgbClr val="20201F"/>
              </a:solidFill>
              <a:latin typeface="+mn-lt"/>
              <a:cs typeface="Arial" panose="020B0604020202020204" pitchFamily="34" charset="0"/>
            </a:endParaRPr>
          </a:p>
          <a:p>
            <a:pPr marL="380990" indent="-380990" defTabSz="1219170">
              <a:spcBef>
                <a:spcPts val="0"/>
              </a:spcBef>
              <a:buFont typeface="Arial" panose="020B0604020202020204" pitchFamily="34" charset="0"/>
              <a:buChar char="•"/>
            </a:pPr>
            <a:r>
              <a:rPr lang="pt-BR" altLang="en-US" sz="1867" b="1" dirty="0">
                <a:solidFill>
                  <a:srgbClr val="20201F"/>
                </a:solidFill>
                <a:latin typeface="+mn-lt"/>
                <a:cs typeface="Arial" panose="020B0604020202020204" pitchFamily="34" charset="0"/>
              </a:rPr>
              <a:t>Inpatient services and prescription drug claims, plus information on enrollment, long-term care and other medical care</a:t>
            </a:r>
          </a:p>
          <a:p>
            <a:pPr defTabSz="1219170">
              <a:spcBef>
                <a:spcPts val="0"/>
              </a:spcBef>
            </a:pPr>
            <a:endParaRPr lang="pt-BR" altLang="en-US" sz="1867" b="1" dirty="0">
              <a:solidFill>
                <a:srgbClr val="AD33FF"/>
              </a:solidFill>
              <a:latin typeface="+mn-lt"/>
              <a:cs typeface="Arial" panose="020B0604020202020204" pitchFamily="34" charset="0"/>
            </a:endParaRPr>
          </a:p>
          <a:p>
            <a:pPr marL="380990" indent="-380990" defTabSz="1219170">
              <a:spcBef>
                <a:spcPts val="0"/>
              </a:spcBef>
              <a:buFont typeface="Arial" panose="020B0604020202020204" pitchFamily="34" charset="0"/>
              <a:buChar char="•"/>
            </a:pPr>
            <a:r>
              <a:rPr lang="pt-BR" altLang="en-US" sz="1867" b="1" dirty="0">
                <a:solidFill>
                  <a:srgbClr val="FC4B5B"/>
                </a:solidFill>
                <a:latin typeface="+mn-lt"/>
                <a:cs typeface="Arial" panose="020B0604020202020204" pitchFamily="34" charset="0"/>
              </a:rPr>
              <a:t>Additional variables:</a:t>
            </a:r>
          </a:p>
          <a:p>
            <a:pPr marL="539737" indent="-211661" defTabSz="1219170">
              <a:spcBef>
                <a:spcPts val="0"/>
              </a:spcBef>
              <a:buClr>
                <a:srgbClr val="AD33FF"/>
              </a:buClr>
              <a:buFont typeface="System Font Regular"/>
              <a:buChar char="-"/>
            </a:pPr>
            <a:r>
              <a:rPr lang="pt-BR" altLang="en-US" sz="1867" b="1" dirty="0">
                <a:solidFill>
                  <a:srgbClr val="FC4B5B"/>
                </a:solidFill>
                <a:latin typeface="+mn-lt"/>
                <a:cs typeface="Arial" panose="020B0604020202020204" pitchFamily="34" charset="0"/>
              </a:rPr>
              <a:t>Race</a:t>
            </a:r>
          </a:p>
          <a:p>
            <a:pPr marL="539737" indent="-211661" defTabSz="1219170">
              <a:spcBef>
                <a:spcPts val="0"/>
              </a:spcBef>
              <a:buClr>
                <a:srgbClr val="AD33FF"/>
              </a:buClr>
              <a:buFont typeface="System Font Regular"/>
              <a:buChar char="-"/>
            </a:pPr>
            <a:r>
              <a:rPr lang="pt-BR" altLang="en-US" sz="1867" b="1" dirty="0">
                <a:solidFill>
                  <a:srgbClr val="FC4B5B"/>
                </a:solidFill>
                <a:latin typeface="+mn-lt"/>
                <a:cs typeface="Arial" panose="020B0604020202020204" pitchFamily="34" charset="0"/>
              </a:rPr>
              <a:t>Medicaid eligibility category</a:t>
            </a:r>
          </a:p>
          <a:p>
            <a:pPr marL="539737" indent="-211661" defTabSz="1219170">
              <a:spcBef>
                <a:spcPts val="0"/>
              </a:spcBef>
              <a:buClr>
                <a:srgbClr val="AD33FF"/>
              </a:buClr>
              <a:buFont typeface="System Font Regular"/>
              <a:buChar char="-"/>
            </a:pPr>
            <a:r>
              <a:rPr lang="pt-BR" altLang="en-US" sz="1867" b="1" dirty="0">
                <a:solidFill>
                  <a:srgbClr val="FC4B5B"/>
                </a:solidFill>
                <a:latin typeface="+mn-lt"/>
                <a:cs typeface="Arial" panose="020B0604020202020204" pitchFamily="34" charset="0"/>
              </a:rPr>
              <a:t>Medicare eligibility</a:t>
            </a:r>
          </a:p>
        </p:txBody>
      </p:sp>
    </p:spTree>
    <p:extLst>
      <p:ext uri="{BB962C8B-B14F-4D97-AF65-F5344CB8AC3E}">
        <p14:creationId xmlns:p14="http://schemas.microsoft.com/office/powerpoint/2010/main" val="528882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
            <a:extLst>
              <a:ext uri="{FF2B5EF4-FFF2-40B4-BE49-F238E27FC236}">
                <a16:creationId xmlns:a16="http://schemas.microsoft.com/office/drawing/2014/main" id="{9A0B6881-B6F4-0469-F6BA-4312C4A7FDA6}"/>
              </a:ext>
            </a:extLst>
          </p:cNvPr>
          <p:cNvSpPr txBox="1">
            <a:spLocks/>
          </p:cNvSpPr>
          <p:nvPr/>
        </p:nvSpPr>
        <p:spPr>
          <a:xfrm>
            <a:off x="-2" y="1179007"/>
            <a:ext cx="2976035" cy="4755104"/>
          </a:xfrm>
          <a:prstGeom prst="roundRect">
            <a:avLst>
              <a:gd name="adj" fmla="val 3557"/>
            </a:avLst>
          </a:prstGeom>
          <a:solidFill>
            <a:srgbClr val="F3F1ED"/>
          </a:solidFill>
        </p:spPr>
        <p:txBody>
          <a:bodyPr/>
          <a:lstStyle>
            <a:lvl1pPr marL="0" indent="0" algn="l" defTabSz="685800" rtl="0" eaLnBrk="1" latinLnBrk="0" hangingPunct="1">
              <a:lnSpc>
                <a:spcPct val="114000"/>
              </a:lnSpc>
              <a:spcBef>
                <a:spcPts val="600"/>
              </a:spcBef>
              <a:buFont typeface="Alliance No.1 Regular"/>
              <a:buNone/>
              <a:defRPr sz="1000" kern="1200">
                <a:solidFill>
                  <a:schemeClr val="tx1"/>
                </a:solidFill>
                <a:latin typeface="+mn-lt"/>
                <a:ea typeface="+mn-ea"/>
                <a:cs typeface="+mn-cs"/>
              </a:defRPr>
            </a:lvl1pPr>
            <a:lvl2pPr marL="18288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2pPr>
            <a:lvl3pPr marL="36576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3pPr>
            <a:lvl4pPr marL="54864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4pPr>
            <a:lvl5pPr marL="73152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9pPr>
          </a:lstStyle>
          <a:p>
            <a:br>
              <a:rPr lang="en-US" sz="1333">
                <a:solidFill>
                  <a:schemeClr val="bg1"/>
                </a:solidFill>
              </a:rPr>
            </a:br>
            <a:br>
              <a:rPr lang="en-US" sz="1333">
                <a:solidFill>
                  <a:schemeClr val="bg1"/>
                </a:solidFill>
              </a:rPr>
            </a:br>
            <a:br>
              <a:rPr lang="en-US" sz="1333">
                <a:solidFill>
                  <a:schemeClr val="bg1"/>
                </a:solidFill>
              </a:rPr>
            </a:br>
            <a:endParaRPr lang="en-US" sz="1333">
              <a:solidFill>
                <a:schemeClr val="bg1"/>
              </a:solidFill>
            </a:endParaRPr>
          </a:p>
        </p:txBody>
      </p:sp>
      <p:sp>
        <p:nvSpPr>
          <p:cNvPr id="27" name="Title 8">
            <a:extLst>
              <a:ext uri="{FF2B5EF4-FFF2-40B4-BE49-F238E27FC236}">
                <a16:creationId xmlns:a16="http://schemas.microsoft.com/office/drawing/2014/main" id="{A594CF2D-B4E6-0043-0FD3-1A8FF440C990}"/>
              </a:ext>
            </a:extLst>
          </p:cNvPr>
          <p:cNvSpPr txBox="1">
            <a:spLocks/>
          </p:cNvSpPr>
          <p:nvPr/>
        </p:nvSpPr>
        <p:spPr>
          <a:xfrm>
            <a:off x="183019" y="192260"/>
            <a:ext cx="11848208" cy="780288"/>
          </a:xfrm>
          <a:prstGeom prst="rect">
            <a:avLst/>
          </a:prstGeom>
        </p:spPr>
        <p:txBody>
          <a:bodyPr/>
          <a:lstStyle>
            <a:lvl1pPr algn="l" defTabSz="685800" rtl="0" eaLnBrk="1" latinLnBrk="0" hangingPunct="1">
              <a:lnSpc>
                <a:spcPct val="100000"/>
              </a:lnSpc>
              <a:spcBef>
                <a:spcPct val="0"/>
              </a:spcBef>
              <a:buNone/>
              <a:defRPr sz="1800" kern="1200">
                <a:solidFill>
                  <a:schemeClr val="tx1"/>
                </a:solidFill>
                <a:latin typeface="+mj-lt"/>
                <a:ea typeface="+mj-ea"/>
                <a:cs typeface="+mj-cs"/>
              </a:defRPr>
            </a:lvl1pPr>
          </a:lstStyle>
          <a:p>
            <a:r>
              <a:rPr lang="en-US" sz="3600" dirty="0">
                <a:latin typeface="Source Serif Pro Light" panose="02040303050405020204" pitchFamily="18" charset="0"/>
              </a:rPr>
              <a:t>MarketScan</a:t>
            </a:r>
            <a:r>
              <a:rPr lang="en-US" sz="3600" baseline="30000" dirty="0">
                <a:latin typeface="Source Serif Pro Light" panose="02040303050405020204" pitchFamily="18" charset="0"/>
              </a:rPr>
              <a:t>®</a:t>
            </a:r>
            <a:r>
              <a:rPr lang="en-US" sz="3600" dirty="0">
                <a:latin typeface="Source Serif Pro Light" panose="02040303050405020204" pitchFamily="18" charset="0"/>
              </a:rPr>
              <a:t> Lab Database</a:t>
            </a:r>
          </a:p>
        </p:txBody>
      </p:sp>
      <p:sp>
        <p:nvSpPr>
          <p:cNvPr id="70" name="Text Placeholder 3">
            <a:extLst>
              <a:ext uri="{FF2B5EF4-FFF2-40B4-BE49-F238E27FC236}">
                <a16:creationId xmlns:a16="http://schemas.microsoft.com/office/drawing/2014/main" id="{3760B124-EF4F-6CD9-9B0E-47DC971671A4}"/>
              </a:ext>
            </a:extLst>
          </p:cNvPr>
          <p:cNvSpPr txBox="1">
            <a:spLocks/>
          </p:cNvSpPr>
          <p:nvPr/>
        </p:nvSpPr>
        <p:spPr>
          <a:xfrm>
            <a:off x="304800" y="1599178"/>
            <a:ext cx="2292096" cy="4334933"/>
          </a:xfrm>
          <a:prstGeom prst="rect">
            <a:avLst/>
          </a:prstGeom>
        </p:spPr>
        <p:txBody>
          <a:bodyPr vert="horz" lIns="0" tIns="0" rIns="0" bIns="0" rtlCol="0">
            <a:noAutofit/>
          </a:bodyPr>
          <a:lstStyle>
            <a:lvl1pPr marL="0" indent="0" algn="l" defTabSz="685800" rtl="0" eaLnBrk="1" latinLnBrk="0" hangingPunct="1">
              <a:lnSpc>
                <a:spcPct val="114000"/>
              </a:lnSpc>
              <a:spcBef>
                <a:spcPts val="600"/>
              </a:spcBef>
              <a:buFont typeface="Alliance No.1 Regular"/>
              <a:buNone/>
              <a:defRPr sz="1000" kern="1200">
                <a:solidFill>
                  <a:schemeClr val="tx1"/>
                </a:solidFill>
                <a:latin typeface="+mn-lt"/>
                <a:ea typeface="+mn-ea"/>
                <a:cs typeface="+mn-cs"/>
              </a:defRPr>
            </a:lvl1pPr>
            <a:lvl2pPr marL="18288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2pPr>
            <a:lvl3pPr marL="36576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3pPr>
            <a:lvl4pPr marL="54864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4pPr>
            <a:lvl5pPr marL="73152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9pPr>
          </a:lstStyle>
          <a:p>
            <a:pPr marL="228594" indent="-228594">
              <a:lnSpc>
                <a:spcPct val="100000"/>
              </a:lnSpc>
              <a:spcBef>
                <a:spcPts val="0"/>
              </a:spcBef>
              <a:buFont typeface="Arial" panose="020B0604020202020204" pitchFamily="34" charset="0"/>
              <a:buChar char="–"/>
            </a:pPr>
            <a:r>
              <a:rPr lang="en-US" sz="1800" dirty="0">
                <a:solidFill>
                  <a:srgbClr val="20201F"/>
                </a:solidFill>
                <a:latin typeface="Alliance No.1 Regular (Body)"/>
              </a:rPr>
              <a:t>Healthcare researchers use these data to </a:t>
            </a:r>
            <a:r>
              <a:rPr lang="en-US" sz="1800" dirty="0">
                <a:solidFill>
                  <a:srgbClr val="AD33FF"/>
                </a:solidFill>
                <a:latin typeface="Alliance No.1 Regular (Body)"/>
              </a:rPr>
              <a:t>understand how well a drug is performing in the real-world clinical setting </a:t>
            </a:r>
            <a:r>
              <a:rPr lang="en-US" sz="1800" dirty="0">
                <a:solidFill>
                  <a:srgbClr val="20201F"/>
                </a:solidFill>
                <a:latin typeface="Alliance No.1 Regular (Body)"/>
              </a:rPr>
              <a:t>by looking at lab test results</a:t>
            </a:r>
          </a:p>
          <a:p>
            <a:pPr marL="228594" indent="-228594">
              <a:lnSpc>
                <a:spcPct val="100000"/>
              </a:lnSpc>
              <a:spcBef>
                <a:spcPts val="0"/>
              </a:spcBef>
              <a:buFont typeface="Arial" panose="020B0604020202020204" pitchFamily="34" charset="0"/>
              <a:buChar char="–"/>
            </a:pPr>
            <a:endParaRPr lang="en-US" sz="1400" dirty="0">
              <a:solidFill>
                <a:srgbClr val="20201F"/>
              </a:solidFill>
              <a:latin typeface="Alliance No.1 Regular (Body)"/>
            </a:endParaRPr>
          </a:p>
          <a:p>
            <a:pPr marL="228594" indent="-228594">
              <a:lnSpc>
                <a:spcPct val="100000"/>
              </a:lnSpc>
              <a:spcBef>
                <a:spcPts val="0"/>
              </a:spcBef>
              <a:buFont typeface="Arial" panose="020B0604020202020204" pitchFamily="34" charset="0"/>
              <a:buChar char="–"/>
            </a:pPr>
            <a:r>
              <a:rPr lang="en-US" sz="1800" dirty="0">
                <a:solidFill>
                  <a:srgbClr val="20201F"/>
                </a:solidFill>
                <a:latin typeface="Alliance No.1 Regular (Body)"/>
              </a:rPr>
              <a:t>Inpatient, outpatient, Rx and enrollment data are available for all patient lives</a:t>
            </a:r>
          </a:p>
        </p:txBody>
      </p:sp>
      <p:sp>
        <p:nvSpPr>
          <p:cNvPr id="11" name="Rectangle 10">
            <a:extLst>
              <a:ext uri="{FF2B5EF4-FFF2-40B4-BE49-F238E27FC236}">
                <a16:creationId xmlns:a16="http://schemas.microsoft.com/office/drawing/2014/main" id="{CC38DB15-A3DE-11C6-2905-222A4012F21A}"/>
              </a:ext>
            </a:extLst>
          </p:cNvPr>
          <p:cNvSpPr/>
          <p:nvPr/>
        </p:nvSpPr>
        <p:spPr>
          <a:xfrm>
            <a:off x="9003323" y="1192404"/>
            <a:ext cx="3188677" cy="15840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ounded Rectangle 13">
            <a:extLst>
              <a:ext uri="{FF2B5EF4-FFF2-40B4-BE49-F238E27FC236}">
                <a16:creationId xmlns:a16="http://schemas.microsoft.com/office/drawing/2014/main" id="{952C8DA3-3DB2-2103-B419-6DD73F3550F0}"/>
              </a:ext>
            </a:extLst>
          </p:cNvPr>
          <p:cNvSpPr/>
          <p:nvPr/>
        </p:nvSpPr>
        <p:spPr>
          <a:xfrm>
            <a:off x="6942669" y="1179007"/>
            <a:ext cx="4675832" cy="1594339"/>
          </a:xfrm>
          <a:prstGeom prst="roundRect">
            <a:avLst>
              <a:gd name="adj" fmla="val 745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15" name="Table Placeholder" descr="3-column, 14 row table example">
            <a:extLst>
              <a:ext uri="{FF2B5EF4-FFF2-40B4-BE49-F238E27FC236}">
                <a16:creationId xmlns:a16="http://schemas.microsoft.com/office/drawing/2014/main" id="{05766A6F-D19B-4072-D52A-077FB7F1EE2A}"/>
              </a:ext>
            </a:extLst>
          </p:cNvPr>
          <p:cNvGraphicFramePr>
            <a:graphicFrameLocks/>
          </p:cNvGraphicFramePr>
          <p:nvPr>
            <p:extLst>
              <p:ext uri="{D42A27DB-BD31-4B8C-83A1-F6EECF244321}">
                <p14:modId xmlns:p14="http://schemas.microsoft.com/office/powerpoint/2010/main" val="3426668164"/>
              </p:ext>
            </p:extLst>
          </p:nvPr>
        </p:nvGraphicFramePr>
        <p:xfrm>
          <a:off x="7256017" y="1390527"/>
          <a:ext cx="4235097" cy="975360"/>
        </p:xfrm>
        <a:graphic>
          <a:graphicData uri="http://schemas.openxmlformats.org/drawingml/2006/table">
            <a:tbl>
              <a:tblPr firstRow="1" bandRow="1">
                <a:tableStyleId>{7E9639D4-E3E2-4D34-9284-5A2195B3D0D7}</a:tableStyleId>
              </a:tblPr>
              <a:tblGrid>
                <a:gridCol w="1822873">
                  <a:extLst>
                    <a:ext uri="{9D8B030D-6E8A-4147-A177-3AD203B41FA5}">
                      <a16:colId xmlns:a16="http://schemas.microsoft.com/office/drawing/2014/main" val="20000"/>
                    </a:ext>
                  </a:extLst>
                </a:gridCol>
                <a:gridCol w="2412224">
                  <a:extLst>
                    <a:ext uri="{9D8B030D-6E8A-4147-A177-3AD203B41FA5}">
                      <a16:colId xmlns:a16="http://schemas.microsoft.com/office/drawing/2014/main" val="20001"/>
                    </a:ext>
                  </a:extLst>
                </a:gridCol>
              </a:tblGrid>
              <a:tr h="487680">
                <a:tc>
                  <a:txBody>
                    <a:bodyPr/>
                    <a:lstStyle/>
                    <a:p>
                      <a:r>
                        <a:rPr lang="en-US" sz="2400" b="0" i="0" kern="1200" dirty="0">
                          <a:solidFill>
                            <a:schemeClr val="bg1"/>
                          </a:solidFill>
                          <a:latin typeface="Source Serif Pro Light" panose="02040303050405020204" pitchFamily="18" charset="0"/>
                          <a:ea typeface="Source Serif Pro Light" panose="02040303050405020204" pitchFamily="18" charset="0"/>
                          <a:cs typeface="+mn-cs"/>
                        </a:rPr>
                        <a:t>Years</a:t>
                      </a:r>
                    </a:p>
                  </a:txBody>
                  <a:tcPr marL="121920" marR="121920" marT="60960" marB="60960" anchor="ctr">
                    <a:lnL w="9525" cap="flat" cmpd="sng" algn="ctr">
                      <a:noFill/>
                      <a:prstDash val="solid"/>
                    </a:lnL>
                    <a:lnR w="12700" cap="flat" cmpd="sng" algn="ctr">
                      <a:solidFill>
                        <a:schemeClr val="bg1">
                          <a:lumMod val="85000"/>
                        </a:schemeClr>
                      </a:solidFill>
                      <a:prstDash val="solid"/>
                      <a:round/>
                      <a:headEnd type="none" w="med" len="med"/>
                      <a:tailEnd type="none" w="med" len="med"/>
                    </a:lnR>
                    <a:lnT w="9525" cap="flat" cmpd="sng" algn="ctr">
                      <a:noFill/>
                      <a:prstDash val="solid"/>
                    </a:lnT>
                    <a:lnB w="3175" cap="flat" cmpd="sng" algn="ctr">
                      <a:solidFill>
                        <a:srgbClr val="3D3D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i="0" kern="1200" dirty="0">
                          <a:solidFill>
                            <a:schemeClr val="bg1"/>
                          </a:solidFill>
                          <a:latin typeface="Source Serif Pro Light" panose="02040303050405020204" pitchFamily="18" charset="0"/>
                          <a:ea typeface="Source Serif Pro Light" panose="02040303050405020204" pitchFamily="18" charset="0"/>
                          <a:cs typeface="+mn-cs"/>
                        </a:rPr>
                        <a:t>Lab patients</a:t>
                      </a:r>
                    </a:p>
                  </a:txBody>
                  <a:tcPr marL="121920" marR="121920" marT="60960" marB="60960" anchor="ctr">
                    <a:lnL w="12700" cap="flat" cmpd="sng" algn="ctr">
                      <a:solidFill>
                        <a:schemeClr val="bg1">
                          <a:lumMod val="85000"/>
                        </a:schemeClr>
                      </a:solidFill>
                      <a:prstDash val="solid"/>
                      <a:round/>
                      <a:headEnd type="none" w="med" len="med"/>
                      <a:tailEnd type="none" w="med" len="med"/>
                    </a:lnL>
                    <a:lnR>
                      <a:noFill/>
                    </a:lnR>
                    <a:lnT w="9525" cap="flat" cmpd="sng" algn="ctr">
                      <a:noFill/>
                      <a:prstDash val="solid"/>
                    </a:lnT>
                    <a:lnB w="3175" cap="flat" cmpd="sng" algn="ctr">
                      <a:solidFill>
                        <a:srgbClr val="3D3D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87680">
                <a:tc>
                  <a:txBody>
                    <a:bodyPr/>
                    <a:lstStyle/>
                    <a:p>
                      <a:pPr marL="0" algn="l" defTabSz="685800" rtl="0" eaLnBrk="1" latinLnBrk="0" hangingPunct="1"/>
                      <a:r>
                        <a:rPr lang="en-US" sz="2400" kern="1200" dirty="0">
                          <a:solidFill>
                            <a:schemeClr val="bg1"/>
                          </a:solidFill>
                          <a:latin typeface="Alliance No.1 Regular (Body)"/>
                          <a:ea typeface="+mn-ea"/>
                          <a:cs typeface="+mn-cs"/>
                        </a:rPr>
                        <a:t>2018-2022</a:t>
                      </a:r>
                    </a:p>
                  </a:txBody>
                  <a:tcPr marL="121920" marR="121920" marT="60960" marB="60960" anchor="ctr">
                    <a:lnL w="9525" cap="flat" cmpd="sng" algn="ctr">
                      <a:noFill/>
                      <a:prstDash val="solid"/>
                    </a:lnL>
                    <a:lnR>
                      <a:noFill/>
                    </a:lnR>
                    <a:lnT w="3175" cap="flat" cmpd="sng" algn="ctr">
                      <a:solidFill>
                        <a:srgbClr val="3D3D3D"/>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c>
                  <a:txBody>
                    <a:bodyPr/>
                    <a:lstStyle/>
                    <a:p>
                      <a:pPr marL="0" algn="l" defTabSz="685800" rtl="0" eaLnBrk="1" latinLnBrk="0" hangingPunct="1"/>
                      <a:r>
                        <a:rPr lang="en-US" sz="2400" kern="1200" dirty="0">
                          <a:solidFill>
                            <a:schemeClr val="bg1"/>
                          </a:solidFill>
                          <a:latin typeface="Alliance No.1 Regular (Body)"/>
                          <a:ea typeface="+mn-ea"/>
                          <a:cs typeface="+mn-cs"/>
                        </a:rPr>
                        <a:t>5.6M</a:t>
                      </a:r>
                    </a:p>
                  </a:txBody>
                  <a:tcPr marL="121920" marR="121920" marT="60960" marB="60960" anchor="ctr">
                    <a:lnL>
                      <a:noFill/>
                    </a:lnL>
                    <a:lnR>
                      <a:noFill/>
                    </a:lnR>
                    <a:lnT w="3175" cap="flat" cmpd="sng" algn="ctr">
                      <a:solidFill>
                        <a:srgbClr val="3D3D3D"/>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6" name="TextBox 15">
            <a:extLst>
              <a:ext uri="{FF2B5EF4-FFF2-40B4-BE49-F238E27FC236}">
                <a16:creationId xmlns:a16="http://schemas.microsoft.com/office/drawing/2014/main" id="{E073D40C-813D-EB77-C4DD-99D80629E934}"/>
              </a:ext>
            </a:extLst>
          </p:cNvPr>
          <p:cNvSpPr txBox="1"/>
          <p:nvPr/>
        </p:nvSpPr>
        <p:spPr>
          <a:xfrm>
            <a:off x="3567361" y="3399666"/>
            <a:ext cx="3376956" cy="400110"/>
          </a:xfrm>
          <a:prstGeom prst="rect">
            <a:avLst/>
          </a:prstGeom>
          <a:noFill/>
        </p:spPr>
        <p:txBody>
          <a:bodyPr wrap="square" rtlCol="0">
            <a:spAutoFit/>
          </a:bodyPr>
          <a:lstStyle/>
          <a:p>
            <a:pPr algn="l"/>
            <a:r>
              <a:rPr lang="en-US" sz="2000" dirty="0">
                <a:solidFill>
                  <a:schemeClr val="accent1"/>
                </a:solidFill>
                <a:latin typeface="Alliance No.1 Regular (Body)"/>
              </a:rPr>
              <a:t>Sample data elements:</a:t>
            </a:r>
          </a:p>
        </p:txBody>
      </p:sp>
      <p:sp>
        <p:nvSpPr>
          <p:cNvPr id="3" name="Text Placeholder 3">
            <a:extLst>
              <a:ext uri="{FF2B5EF4-FFF2-40B4-BE49-F238E27FC236}">
                <a16:creationId xmlns:a16="http://schemas.microsoft.com/office/drawing/2014/main" id="{8976B401-9B65-C2A8-A097-D61BB8AED347}"/>
              </a:ext>
            </a:extLst>
          </p:cNvPr>
          <p:cNvSpPr txBox="1">
            <a:spLocks/>
          </p:cNvSpPr>
          <p:nvPr/>
        </p:nvSpPr>
        <p:spPr>
          <a:xfrm>
            <a:off x="3669881" y="3978490"/>
            <a:ext cx="5429504" cy="1689709"/>
          </a:xfrm>
          <a:prstGeom prst="rect">
            <a:avLst/>
          </a:prstGeom>
        </p:spPr>
        <p:txBody>
          <a:bodyPr vert="horz" lIns="0" tIns="0" rIns="0" bIns="0" rtlCol="0">
            <a:noAutofit/>
          </a:bodyPr>
          <a:lstStyle>
            <a:lvl1pPr marL="0" indent="0" algn="l" defTabSz="685800" rtl="0" eaLnBrk="1" latinLnBrk="0" hangingPunct="1">
              <a:lnSpc>
                <a:spcPct val="114000"/>
              </a:lnSpc>
              <a:spcBef>
                <a:spcPts val="600"/>
              </a:spcBef>
              <a:buFont typeface="Alliance No.1 Regular"/>
              <a:buNone/>
              <a:defRPr sz="1000" kern="1200">
                <a:solidFill>
                  <a:schemeClr val="tx1"/>
                </a:solidFill>
                <a:latin typeface="+mn-lt"/>
                <a:ea typeface="+mn-ea"/>
                <a:cs typeface="+mn-cs"/>
              </a:defRPr>
            </a:lvl1pPr>
            <a:lvl2pPr marL="18288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2pPr>
            <a:lvl3pPr marL="36576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3pPr>
            <a:lvl4pPr marL="54864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4pPr>
            <a:lvl5pPr marL="73152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n-US" sz="2000" dirty="0">
                <a:solidFill>
                  <a:srgbClr val="20201F"/>
                </a:solidFill>
                <a:latin typeface="Alliance No.1 Regular (Body)"/>
              </a:rPr>
              <a:t>LOINC code, lab results reference high range, lab result reference low range, lab result category code, lab result numerical value, lab result units, date serv ice incurred</a:t>
            </a:r>
          </a:p>
        </p:txBody>
      </p:sp>
      <p:grpSp>
        <p:nvGrpSpPr>
          <p:cNvPr id="13" name="Group 12">
            <a:extLst>
              <a:ext uri="{FF2B5EF4-FFF2-40B4-BE49-F238E27FC236}">
                <a16:creationId xmlns:a16="http://schemas.microsoft.com/office/drawing/2014/main" id="{20B74EE3-8DD4-C19B-311E-6F56C6AFC820}"/>
              </a:ext>
            </a:extLst>
          </p:cNvPr>
          <p:cNvGrpSpPr/>
          <p:nvPr/>
        </p:nvGrpSpPr>
        <p:grpSpPr>
          <a:xfrm>
            <a:off x="3567360" y="1179006"/>
            <a:ext cx="1925821" cy="1729361"/>
            <a:chOff x="2675520" y="884254"/>
            <a:chExt cx="1444366" cy="1297021"/>
          </a:xfrm>
        </p:grpSpPr>
        <p:sp>
          <p:nvSpPr>
            <p:cNvPr id="6" name="Rounded Rectangle 5">
              <a:extLst>
                <a:ext uri="{FF2B5EF4-FFF2-40B4-BE49-F238E27FC236}">
                  <a16:creationId xmlns:a16="http://schemas.microsoft.com/office/drawing/2014/main" id="{989DB09B-E866-4B3D-9F9E-F3F9A1198F50}"/>
                </a:ext>
              </a:extLst>
            </p:cNvPr>
            <p:cNvSpPr/>
            <p:nvPr/>
          </p:nvSpPr>
          <p:spPr>
            <a:xfrm>
              <a:off x="2786114" y="999586"/>
              <a:ext cx="1333772" cy="1181689"/>
            </a:xfrm>
            <a:prstGeom prst="roundRect">
              <a:avLst>
                <a:gd name="adj" fmla="val 745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ounded Rectangle 8">
              <a:extLst>
                <a:ext uri="{FF2B5EF4-FFF2-40B4-BE49-F238E27FC236}">
                  <a16:creationId xmlns:a16="http://schemas.microsoft.com/office/drawing/2014/main" id="{FE2D1AE6-60E8-8D91-BE23-623414223B70}"/>
                </a:ext>
              </a:extLst>
            </p:cNvPr>
            <p:cNvSpPr/>
            <p:nvPr/>
          </p:nvSpPr>
          <p:spPr>
            <a:xfrm>
              <a:off x="2675520" y="884254"/>
              <a:ext cx="1333772" cy="1181689"/>
            </a:xfrm>
            <a:prstGeom prst="roundRect">
              <a:avLst>
                <a:gd name="adj" fmla="val 74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18" name="Picture 17">
            <a:extLst>
              <a:ext uri="{FF2B5EF4-FFF2-40B4-BE49-F238E27FC236}">
                <a16:creationId xmlns:a16="http://schemas.microsoft.com/office/drawing/2014/main" id="{F42733DB-C5BA-E4C0-90D0-0612D6762480}"/>
              </a:ext>
            </a:extLst>
          </p:cNvPr>
          <p:cNvPicPr>
            <a:picLocks noChangeAspect="1"/>
          </p:cNvPicPr>
          <p:nvPr/>
        </p:nvPicPr>
        <p:blipFill>
          <a:blip r:embed="rId3"/>
          <a:stretch>
            <a:fillRect/>
          </a:stretch>
        </p:blipFill>
        <p:spPr>
          <a:xfrm>
            <a:off x="4075698" y="1552384"/>
            <a:ext cx="761687" cy="777557"/>
          </a:xfrm>
          <a:prstGeom prst="rect">
            <a:avLst/>
          </a:prstGeom>
        </p:spPr>
      </p:pic>
    </p:spTree>
    <p:extLst>
      <p:ext uri="{BB962C8B-B14F-4D97-AF65-F5344CB8AC3E}">
        <p14:creationId xmlns:p14="http://schemas.microsoft.com/office/powerpoint/2010/main" val="135461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501E-3552-75A8-F108-52B7983B5BCE}"/>
              </a:ext>
            </a:extLst>
          </p:cNvPr>
          <p:cNvSpPr>
            <a:spLocks noGrp="1"/>
          </p:cNvSpPr>
          <p:nvPr>
            <p:ph type="title"/>
          </p:nvPr>
        </p:nvSpPr>
        <p:spPr>
          <a:xfrm>
            <a:off x="838200" y="0"/>
            <a:ext cx="10515600" cy="1325563"/>
          </a:xfrm>
        </p:spPr>
        <p:txBody>
          <a:bodyPr/>
          <a:lstStyle/>
          <a:p>
            <a:r>
              <a:rPr lang="en-US" dirty="0"/>
              <a:t>MarketScan – Mortality Dataset</a:t>
            </a:r>
          </a:p>
        </p:txBody>
      </p:sp>
      <p:pic>
        <p:nvPicPr>
          <p:cNvPr id="7" name="Content Placeholder 6">
            <a:extLst>
              <a:ext uri="{FF2B5EF4-FFF2-40B4-BE49-F238E27FC236}">
                <a16:creationId xmlns:a16="http://schemas.microsoft.com/office/drawing/2014/main" id="{1EB63646-9F76-04D7-D011-5504AC5CB635}"/>
              </a:ext>
            </a:extLst>
          </p:cNvPr>
          <p:cNvPicPr>
            <a:picLocks noGrp="1" noChangeAspect="1"/>
          </p:cNvPicPr>
          <p:nvPr>
            <p:ph idx="1"/>
          </p:nvPr>
        </p:nvPicPr>
        <p:blipFill rotWithShape="1">
          <a:blip r:embed="rId2"/>
          <a:srcRect t="43485" b="11538"/>
          <a:stretch/>
        </p:blipFill>
        <p:spPr>
          <a:xfrm>
            <a:off x="688661" y="1092199"/>
            <a:ext cx="10048612" cy="5848912"/>
          </a:xfrm>
        </p:spPr>
      </p:pic>
    </p:spTree>
    <p:extLst>
      <p:ext uri="{BB962C8B-B14F-4D97-AF65-F5344CB8AC3E}">
        <p14:creationId xmlns:p14="http://schemas.microsoft.com/office/powerpoint/2010/main" val="2402427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7">
            <a:extLst>
              <a:ext uri="{FF2B5EF4-FFF2-40B4-BE49-F238E27FC236}">
                <a16:creationId xmlns:a16="http://schemas.microsoft.com/office/drawing/2014/main" id="{530BA190-9C43-4FD1-8348-97A3021143DB}"/>
              </a:ext>
            </a:extLst>
          </p:cNvPr>
          <p:cNvSpPr txBox="1">
            <a:spLocks/>
          </p:cNvSpPr>
          <p:nvPr/>
        </p:nvSpPr>
        <p:spPr>
          <a:xfrm>
            <a:off x="-2" y="1179006"/>
            <a:ext cx="2976035" cy="5359579"/>
          </a:xfrm>
          <a:prstGeom prst="roundRect">
            <a:avLst>
              <a:gd name="adj" fmla="val 3557"/>
            </a:avLst>
          </a:prstGeom>
          <a:solidFill>
            <a:srgbClr val="F3F1ED"/>
          </a:solidFill>
        </p:spPr>
        <p:txBody>
          <a:bodyPr/>
          <a:lstStyle>
            <a:lvl1pPr marL="0" indent="0" algn="l" defTabSz="685800" rtl="0" eaLnBrk="1" latinLnBrk="0" hangingPunct="1">
              <a:lnSpc>
                <a:spcPct val="114000"/>
              </a:lnSpc>
              <a:spcBef>
                <a:spcPts val="600"/>
              </a:spcBef>
              <a:buFont typeface="Alliance No.1 Regular"/>
              <a:buNone/>
              <a:defRPr sz="1000" kern="1200">
                <a:solidFill>
                  <a:schemeClr val="tx1"/>
                </a:solidFill>
                <a:latin typeface="+mn-lt"/>
                <a:ea typeface="+mn-ea"/>
                <a:cs typeface="+mn-cs"/>
              </a:defRPr>
            </a:lvl1pPr>
            <a:lvl2pPr marL="18288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2pPr>
            <a:lvl3pPr marL="36576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3pPr>
            <a:lvl4pPr marL="54864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4pPr>
            <a:lvl5pPr marL="73152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9pPr>
          </a:lstStyle>
          <a:p>
            <a:br>
              <a:rPr lang="en-US" sz="1333">
                <a:solidFill>
                  <a:schemeClr val="bg1"/>
                </a:solidFill>
              </a:rPr>
            </a:br>
            <a:br>
              <a:rPr lang="en-US" sz="1333">
                <a:solidFill>
                  <a:schemeClr val="bg1"/>
                </a:solidFill>
              </a:rPr>
            </a:br>
            <a:br>
              <a:rPr lang="en-US" sz="1333">
                <a:solidFill>
                  <a:schemeClr val="bg1"/>
                </a:solidFill>
              </a:rPr>
            </a:br>
            <a:endParaRPr lang="en-US" sz="1333">
              <a:solidFill>
                <a:schemeClr val="bg1"/>
              </a:solidFill>
            </a:endParaRPr>
          </a:p>
        </p:txBody>
      </p:sp>
      <p:sp>
        <p:nvSpPr>
          <p:cNvPr id="18" name="Rounded Rectangle 17">
            <a:extLst>
              <a:ext uri="{FF2B5EF4-FFF2-40B4-BE49-F238E27FC236}">
                <a16:creationId xmlns:a16="http://schemas.microsoft.com/office/drawing/2014/main" id="{4F08D2BB-4284-BAC1-A727-5A82161322DB}"/>
              </a:ext>
            </a:extLst>
          </p:cNvPr>
          <p:cNvSpPr/>
          <p:nvPr/>
        </p:nvSpPr>
        <p:spPr>
          <a:xfrm>
            <a:off x="3714819" y="1332782"/>
            <a:ext cx="1778363" cy="1575585"/>
          </a:xfrm>
          <a:prstGeom prst="roundRect">
            <a:avLst>
              <a:gd name="adj" fmla="val 745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itle 8">
            <a:extLst>
              <a:ext uri="{FF2B5EF4-FFF2-40B4-BE49-F238E27FC236}">
                <a16:creationId xmlns:a16="http://schemas.microsoft.com/office/drawing/2014/main" id="{A594CF2D-B4E6-0043-0FD3-1A8FF440C990}"/>
              </a:ext>
            </a:extLst>
          </p:cNvPr>
          <p:cNvSpPr txBox="1">
            <a:spLocks/>
          </p:cNvSpPr>
          <p:nvPr/>
        </p:nvSpPr>
        <p:spPr>
          <a:xfrm>
            <a:off x="183020" y="192260"/>
            <a:ext cx="10669201" cy="780288"/>
          </a:xfrm>
          <a:prstGeom prst="rect">
            <a:avLst/>
          </a:prstGeom>
        </p:spPr>
        <p:txBody>
          <a:bodyPr/>
          <a:lstStyle>
            <a:lvl1pPr algn="l" defTabSz="685800" rtl="0" eaLnBrk="1" latinLnBrk="0" hangingPunct="1">
              <a:lnSpc>
                <a:spcPct val="100000"/>
              </a:lnSpc>
              <a:spcBef>
                <a:spcPct val="0"/>
              </a:spcBef>
              <a:buNone/>
              <a:defRPr sz="1800" kern="1200">
                <a:solidFill>
                  <a:schemeClr val="tx1"/>
                </a:solidFill>
                <a:latin typeface="+mj-lt"/>
                <a:ea typeface="+mj-ea"/>
                <a:cs typeface="+mj-cs"/>
              </a:defRPr>
            </a:lvl1pPr>
          </a:lstStyle>
          <a:p>
            <a:r>
              <a:rPr lang="en-US" sz="2800" b="1" dirty="0" err="1">
                <a:latin typeface="Source Serif Pro Light" panose="02040303050405020204" pitchFamily="18" charset="0"/>
              </a:rPr>
              <a:t>MarketScan</a:t>
            </a:r>
            <a:r>
              <a:rPr lang="en-US" sz="2800" b="1" baseline="30000" dirty="0">
                <a:latin typeface="Source Serif Pro Light" panose="02040303050405020204" pitchFamily="18" charset="0"/>
              </a:rPr>
              <a:t>®</a:t>
            </a:r>
            <a:r>
              <a:rPr lang="en-US" sz="2800" b="1" dirty="0">
                <a:latin typeface="Source Serif Pro Light" panose="02040303050405020204" pitchFamily="18" charset="0"/>
              </a:rPr>
              <a:t> Health and Productivity Management Database</a:t>
            </a:r>
          </a:p>
        </p:txBody>
      </p:sp>
      <p:sp>
        <p:nvSpPr>
          <p:cNvPr id="70" name="Text Placeholder 3">
            <a:extLst>
              <a:ext uri="{FF2B5EF4-FFF2-40B4-BE49-F238E27FC236}">
                <a16:creationId xmlns:a16="http://schemas.microsoft.com/office/drawing/2014/main" id="{3760B124-EF4F-6CD9-9B0E-47DC971671A4}"/>
              </a:ext>
            </a:extLst>
          </p:cNvPr>
          <p:cNvSpPr txBox="1">
            <a:spLocks/>
          </p:cNvSpPr>
          <p:nvPr/>
        </p:nvSpPr>
        <p:spPr>
          <a:xfrm>
            <a:off x="304800" y="1599178"/>
            <a:ext cx="2213987" cy="4334933"/>
          </a:xfrm>
          <a:prstGeom prst="rect">
            <a:avLst/>
          </a:prstGeom>
        </p:spPr>
        <p:txBody>
          <a:bodyPr vert="horz" lIns="0" tIns="0" rIns="0" bIns="0" rtlCol="0">
            <a:noAutofit/>
          </a:bodyPr>
          <a:lstStyle>
            <a:lvl1pPr marL="0" indent="0" algn="l" defTabSz="685800" rtl="0" eaLnBrk="1" latinLnBrk="0" hangingPunct="1">
              <a:lnSpc>
                <a:spcPct val="114000"/>
              </a:lnSpc>
              <a:spcBef>
                <a:spcPts val="600"/>
              </a:spcBef>
              <a:buFont typeface="Alliance No.1 Regular"/>
              <a:buNone/>
              <a:defRPr sz="1000" kern="1200">
                <a:solidFill>
                  <a:schemeClr val="tx1"/>
                </a:solidFill>
                <a:latin typeface="+mn-lt"/>
                <a:ea typeface="+mn-ea"/>
                <a:cs typeface="+mn-cs"/>
              </a:defRPr>
            </a:lvl1pPr>
            <a:lvl2pPr marL="18288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2pPr>
            <a:lvl3pPr marL="36576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3pPr>
            <a:lvl4pPr marL="54864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4pPr>
            <a:lvl5pPr marL="73152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9pPr>
          </a:lstStyle>
          <a:p>
            <a:pPr marL="228594" indent="-228594">
              <a:lnSpc>
                <a:spcPct val="100000"/>
              </a:lnSpc>
              <a:spcBef>
                <a:spcPts val="0"/>
              </a:spcBef>
              <a:buFont typeface="Apple Symbols" panose="02000000000000000000" pitchFamily="2" charset="-79"/>
              <a:buChar char="⎼"/>
            </a:pPr>
            <a:r>
              <a:rPr lang="en-US" sz="1600" dirty="0">
                <a:latin typeface="Alliance No.1 Regular (Body)"/>
              </a:rPr>
              <a:t>Used to quantify the total burden of illness and calculate employer-based demand management initiatives </a:t>
            </a:r>
          </a:p>
          <a:p>
            <a:pPr marL="228594" indent="-228594">
              <a:lnSpc>
                <a:spcPct val="100000"/>
              </a:lnSpc>
              <a:spcBef>
                <a:spcPts val="0"/>
              </a:spcBef>
              <a:buFont typeface="Apple Symbols" panose="02000000000000000000" pitchFamily="2" charset="-79"/>
              <a:buChar char="⎼"/>
            </a:pPr>
            <a:endParaRPr lang="en-US" sz="1600" dirty="0">
              <a:latin typeface="Alliance No.1 Regular (Body)"/>
            </a:endParaRPr>
          </a:p>
          <a:p>
            <a:pPr marL="228594" indent="-228594">
              <a:lnSpc>
                <a:spcPct val="100000"/>
              </a:lnSpc>
              <a:spcBef>
                <a:spcPts val="0"/>
              </a:spcBef>
              <a:buFont typeface="Apple Symbols" panose="02000000000000000000" pitchFamily="2" charset="-79"/>
              <a:buChar char="⎼"/>
            </a:pPr>
            <a:r>
              <a:rPr lang="en-US" sz="1600" dirty="0">
                <a:latin typeface="Alliance No.1 Regular (Body)"/>
              </a:rPr>
              <a:t>Linked medical, drug, enrollment, absenteeism, short-term disability and workers’ compensation data</a:t>
            </a:r>
          </a:p>
          <a:p>
            <a:pPr marL="228594" indent="-228594">
              <a:lnSpc>
                <a:spcPct val="100000"/>
              </a:lnSpc>
              <a:spcBef>
                <a:spcPts val="0"/>
              </a:spcBef>
              <a:buFont typeface="Apple Symbols" panose="02000000000000000000" pitchFamily="2" charset="-79"/>
              <a:buChar char="⎼"/>
            </a:pPr>
            <a:endParaRPr lang="en-US" sz="1600" dirty="0">
              <a:latin typeface="Alliance No.1 Regular (Body)"/>
            </a:endParaRPr>
          </a:p>
          <a:p>
            <a:pPr marL="228594" indent="-228594">
              <a:lnSpc>
                <a:spcPct val="100000"/>
              </a:lnSpc>
              <a:spcBef>
                <a:spcPts val="0"/>
              </a:spcBef>
              <a:buFont typeface="Apple Symbols" panose="02000000000000000000" pitchFamily="2" charset="-79"/>
              <a:buChar char="⎼"/>
            </a:pPr>
            <a:r>
              <a:rPr lang="en-US" sz="1600" dirty="0">
                <a:latin typeface="Alliance No.1 Regular (Body)"/>
              </a:rPr>
              <a:t>Includes medical/drug claims and encounters for employees, spouses and other dependents</a:t>
            </a:r>
          </a:p>
          <a:p>
            <a:pPr marL="228594" indent="-228594">
              <a:lnSpc>
                <a:spcPct val="100000"/>
              </a:lnSpc>
              <a:spcBef>
                <a:spcPts val="0"/>
              </a:spcBef>
              <a:buFont typeface="Apple Symbols" panose="02000000000000000000" pitchFamily="2" charset="-79"/>
              <a:buChar char="⎼"/>
            </a:pPr>
            <a:endParaRPr lang="en-US" sz="1600" dirty="0">
              <a:latin typeface="Alliance No.1 Regular (Body)"/>
            </a:endParaRPr>
          </a:p>
          <a:p>
            <a:pPr marL="228594" indent="-228594">
              <a:lnSpc>
                <a:spcPct val="100000"/>
              </a:lnSpc>
              <a:spcBef>
                <a:spcPts val="0"/>
              </a:spcBef>
              <a:buFont typeface="Apple Symbols" panose="02000000000000000000" pitchFamily="2" charset="-79"/>
              <a:buChar char="⎼"/>
            </a:pPr>
            <a:r>
              <a:rPr lang="en-US" sz="1600" dirty="0">
                <a:latin typeface="Alliance No.1 Regular (Body)"/>
              </a:rPr>
              <a:t>Data available 1997-2021</a:t>
            </a:r>
            <a:endParaRPr lang="en-US" sz="2000" dirty="0">
              <a:latin typeface="Alliance No.1 Regular (Body)"/>
            </a:endParaRPr>
          </a:p>
        </p:txBody>
      </p:sp>
      <p:grpSp>
        <p:nvGrpSpPr>
          <p:cNvPr id="8" name="Group 7">
            <a:extLst>
              <a:ext uri="{FF2B5EF4-FFF2-40B4-BE49-F238E27FC236}">
                <a16:creationId xmlns:a16="http://schemas.microsoft.com/office/drawing/2014/main" id="{B35C0C38-CFA1-6752-1976-CF8E34AFA892}"/>
              </a:ext>
            </a:extLst>
          </p:cNvPr>
          <p:cNvGrpSpPr/>
          <p:nvPr/>
        </p:nvGrpSpPr>
        <p:grpSpPr>
          <a:xfrm>
            <a:off x="3714819" y="3114825"/>
            <a:ext cx="7406993" cy="3734584"/>
            <a:chOff x="1677880" y="2091584"/>
            <a:chExt cx="4103362" cy="1634574"/>
          </a:xfrm>
        </p:grpSpPr>
        <p:graphicFrame>
          <p:nvGraphicFramePr>
            <p:cNvPr id="9" name="Table Placeholder" descr="3-column, 14 row table example">
              <a:extLst>
                <a:ext uri="{FF2B5EF4-FFF2-40B4-BE49-F238E27FC236}">
                  <a16:creationId xmlns:a16="http://schemas.microsoft.com/office/drawing/2014/main" id="{5DFA00F2-B255-7627-53C8-639D2B3C9D21}"/>
                </a:ext>
              </a:extLst>
            </p:cNvPr>
            <p:cNvGraphicFramePr>
              <a:graphicFrameLocks/>
            </p:cNvGraphicFramePr>
            <p:nvPr>
              <p:extLst>
                <p:ext uri="{D42A27DB-BD31-4B8C-83A1-F6EECF244321}">
                  <p14:modId xmlns:p14="http://schemas.microsoft.com/office/powerpoint/2010/main" val="539348045"/>
                </p:ext>
              </p:extLst>
            </p:nvPr>
          </p:nvGraphicFramePr>
          <p:xfrm>
            <a:off x="1677880" y="2365411"/>
            <a:ext cx="4103362" cy="1360747"/>
          </p:xfrm>
          <a:graphic>
            <a:graphicData uri="http://schemas.openxmlformats.org/drawingml/2006/table">
              <a:tbl>
                <a:tblPr firstRow="1" bandRow="1">
                  <a:tableStyleId>{E8034E78-7F5D-4C2E-B375-FC64B27BC917}</a:tableStyleId>
                </a:tblPr>
                <a:tblGrid>
                  <a:gridCol w="1947044">
                    <a:extLst>
                      <a:ext uri="{9D8B030D-6E8A-4147-A177-3AD203B41FA5}">
                        <a16:colId xmlns:a16="http://schemas.microsoft.com/office/drawing/2014/main" val="20001"/>
                      </a:ext>
                    </a:extLst>
                  </a:gridCol>
                  <a:gridCol w="1344523">
                    <a:extLst>
                      <a:ext uri="{9D8B030D-6E8A-4147-A177-3AD203B41FA5}">
                        <a16:colId xmlns:a16="http://schemas.microsoft.com/office/drawing/2014/main" val="20002"/>
                      </a:ext>
                    </a:extLst>
                  </a:gridCol>
                  <a:gridCol w="1430561">
                    <a:extLst>
                      <a:ext uri="{9D8B030D-6E8A-4147-A177-3AD203B41FA5}">
                        <a16:colId xmlns:a16="http://schemas.microsoft.com/office/drawing/2014/main" val="3579113336"/>
                      </a:ext>
                    </a:extLst>
                  </a:gridCol>
                  <a:gridCol w="1306286">
                    <a:extLst>
                      <a:ext uri="{9D8B030D-6E8A-4147-A177-3AD203B41FA5}">
                        <a16:colId xmlns:a16="http://schemas.microsoft.com/office/drawing/2014/main" val="661553782"/>
                      </a:ext>
                    </a:extLst>
                  </a:gridCol>
                  <a:gridCol w="1378579">
                    <a:extLst>
                      <a:ext uri="{9D8B030D-6E8A-4147-A177-3AD203B41FA5}">
                        <a16:colId xmlns:a16="http://schemas.microsoft.com/office/drawing/2014/main" val="400096286"/>
                      </a:ext>
                    </a:extLst>
                  </a:gridCol>
                </a:tblGrid>
                <a:tr h="178543">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dirty="0">
                            <a:ln>
                              <a:noFill/>
                            </a:ln>
                            <a:solidFill>
                              <a:srgbClr val="AD33FF"/>
                            </a:solidFill>
                            <a:effectLst/>
                            <a:latin typeface="Arial" panose="020B0604020202020204" pitchFamily="34" charset="0"/>
                            <a:ea typeface="+mn-ea"/>
                            <a:cs typeface="Arial" panose="020B0604020202020204" pitchFamily="34" charset="0"/>
                          </a:rPr>
                          <a:t>Demographic</a:t>
                        </a:r>
                      </a:p>
                    </a:txBody>
                    <a:tcPr marL="100397" marR="100397" marT="34290" marB="34290" horzOverflow="overflow">
                      <a:lnL>
                        <a:noFill/>
                      </a:lnL>
                      <a:lnR w="12700" cap="flat" cmpd="sng" algn="ctr">
                        <a:solidFill>
                          <a:srgbClr val="E7E2DA"/>
                        </a:solidFill>
                        <a:prstDash val="solid"/>
                        <a:round/>
                        <a:headEnd type="none" w="med" len="med"/>
                        <a:tailEnd type="none" w="med" len="med"/>
                      </a:lnR>
                      <a:lnT>
                        <a:noFill/>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dirty="0">
                            <a:ln>
                              <a:noFill/>
                            </a:ln>
                            <a:solidFill>
                              <a:srgbClr val="AD33FF"/>
                            </a:solidFill>
                            <a:effectLst/>
                            <a:latin typeface="Arial" panose="020B0604020202020204" pitchFamily="34" charset="0"/>
                            <a:ea typeface="+mn-ea"/>
                            <a:cs typeface="Arial" panose="020B0604020202020204" pitchFamily="34" charset="0"/>
                          </a:rPr>
                          <a:t>Absenteeism</a:t>
                        </a: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a:noFill/>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AD33FF"/>
                            </a:solidFill>
                            <a:effectLst/>
                            <a:latin typeface="Arial" panose="020B0604020202020204" pitchFamily="34" charset="0"/>
                            <a:ea typeface="+mn-ea"/>
                            <a:cs typeface="Arial" panose="020B0604020202020204" pitchFamily="34" charset="0"/>
                          </a:rPr>
                          <a:t>Short-term disability</a:t>
                        </a: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a:noFill/>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AD33FF"/>
                            </a:solidFill>
                            <a:effectLst/>
                            <a:latin typeface="Arial" panose="020B0604020202020204" pitchFamily="34" charset="0"/>
                            <a:ea typeface="+mn-ea"/>
                            <a:cs typeface="Arial" panose="020B0604020202020204" pitchFamily="34" charset="0"/>
                          </a:rPr>
                          <a:t>Workers’ Compensation</a:t>
                        </a: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a:noFill/>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AD33FF"/>
                            </a:solidFill>
                            <a:effectLst/>
                            <a:latin typeface="Arial" panose="020B0604020202020204" pitchFamily="34" charset="0"/>
                            <a:ea typeface="+mn-ea"/>
                            <a:cs typeface="Arial" panose="020B0604020202020204" pitchFamily="34" charset="0"/>
                          </a:rPr>
                          <a:t>Financial</a:t>
                        </a:r>
                      </a:p>
                    </a:txBody>
                    <a:tcPr marL="100397" marR="100397" marT="34290" marB="34290" horzOverflow="overflow">
                      <a:lnL w="12700" cap="flat" cmpd="sng" algn="ctr">
                        <a:solidFill>
                          <a:srgbClr val="E7E2DA"/>
                        </a:solidFill>
                        <a:prstDash val="solid"/>
                        <a:round/>
                        <a:headEnd type="none" w="med" len="med"/>
                        <a:tailEnd type="none" w="med" len="med"/>
                      </a:lnL>
                      <a:lnR>
                        <a:noFill/>
                      </a:lnR>
                      <a:lnT>
                        <a:noFill/>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0312">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cap="none" normalizeH="0" baseline="0" dirty="0">
                            <a:ln>
                              <a:noFill/>
                            </a:ln>
                            <a:solidFill>
                              <a:srgbClr val="20201F"/>
                            </a:solidFill>
                            <a:effectLst/>
                            <a:latin typeface="Arial" panose="020B0604020202020204" pitchFamily="34" charset="0"/>
                            <a:cs typeface="Arial" panose="020B0604020202020204" pitchFamily="34" charset="0"/>
                          </a:rPr>
                          <a:t>Enrollee ID</a:t>
                        </a:r>
                        <a:endParaRPr kumimoji="0" lang="en-US" sz="1200" b="0" i="0" u="none" strike="noStrike" cap="none" normalizeH="0" baseline="0" dirty="0">
                          <a:ln>
                            <a:noFill/>
                          </a:ln>
                          <a:solidFill>
                            <a:srgbClr val="20201F"/>
                          </a:solidFill>
                          <a:effectLst/>
                          <a:latin typeface="Arial" panose="020B0604020202020204" pitchFamily="34" charset="0"/>
                          <a:cs typeface="Arial" panose="020B0604020202020204" pitchFamily="34" charset="0"/>
                        </a:endParaRPr>
                      </a:p>
                    </a:txBody>
                    <a:tcPr marL="100397" marR="100397" marT="34290" marB="34290" horzOverflow="overflow">
                      <a:lnL>
                        <a:noFill/>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dirty="0">
                            <a:ln>
                              <a:noFill/>
                            </a:ln>
                            <a:solidFill>
                              <a:srgbClr val="20201F"/>
                            </a:solidFill>
                            <a:effectLst/>
                            <a:latin typeface="Arial" panose="020B0604020202020204" pitchFamily="34" charset="0"/>
                            <a:ea typeface="+mn-ea"/>
                            <a:cs typeface="Arial" panose="020B0604020202020204" pitchFamily="34" charset="0"/>
                          </a:rPr>
                          <a:t>Dates/Hours of absence</a:t>
                        </a: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20201F"/>
                            </a:solidFill>
                            <a:effectLst/>
                            <a:latin typeface="Arial" panose="020B0604020202020204" pitchFamily="34" charset="0"/>
                            <a:ea typeface="+mn-ea"/>
                            <a:cs typeface="Arial" panose="020B0604020202020204" pitchFamily="34" charset="0"/>
                          </a:rPr>
                          <a:t>Case days</a:t>
                        </a: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20201F"/>
                            </a:solidFill>
                            <a:effectLst/>
                            <a:latin typeface="Arial" panose="020B0604020202020204" pitchFamily="34" charset="0"/>
                            <a:ea typeface="+mn-ea"/>
                            <a:cs typeface="Arial" panose="020B0604020202020204" pitchFamily="34" charset="0"/>
                          </a:rPr>
                          <a:t>Body part injured</a:t>
                        </a: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20201F"/>
                            </a:solidFill>
                            <a:effectLst/>
                            <a:latin typeface="Arial" panose="020B0604020202020204" pitchFamily="34" charset="0"/>
                            <a:ea typeface="+mn-ea"/>
                            <a:cs typeface="Arial" panose="020B0604020202020204" pitchFamily="34" charset="0"/>
                          </a:rPr>
                          <a:t>Net payments</a:t>
                        </a:r>
                      </a:p>
                    </a:txBody>
                    <a:tcPr marL="100397" marR="100397" marT="34290" marB="34290" horzOverflow="overflow">
                      <a:lnL w="12700" cap="flat" cmpd="sng" algn="ctr">
                        <a:solidFill>
                          <a:srgbClr val="E7E2DA"/>
                        </a:solidFill>
                        <a:prstDash val="solid"/>
                        <a:round/>
                        <a:headEnd type="none" w="med" len="med"/>
                        <a:tailEnd type="none" w="med" len="med"/>
                      </a:lnL>
                      <a:lnR>
                        <a:noFill/>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0312">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cap="none" normalizeH="0" baseline="0">
                            <a:ln>
                              <a:noFill/>
                            </a:ln>
                            <a:solidFill>
                              <a:srgbClr val="20201F"/>
                            </a:solidFill>
                            <a:effectLst/>
                            <a:latin typeface="Arial" panose="020B0604020202020204" pitchFamily="34" charset="0"/>
                            <a:cs typeface="Arial" panose="020B0604020202020204" pitchFamily="34" charset="0"/>
                          </a:rPr>
                          <a:t>Age</a:t>
                        </a:r>
                        <a:endParaRPr kumimoji="0" lang="en-US" sz="1200" b="0" i="0" u="none" strike="noStrike" cap="none" normalizeH="0" baseline="0">
                          <a:ln>
                            <a:noFill/>
                          </a:ln>
                          <a:solidFill>
                            <a:srgbClr val="20201F"/>
                          </a:solidFill>
                          <a:effectLst/>
                          <a:latin typeface="Arial" panose="020B0604020202020204" pitchFamily="34" charset="0"/>
                          <a:cs typeface="Arial" panose="020B0604020202020204" pitchFamily="34" charset="0"/>
                        </a:endParaRPr>
                      </a:p>
                    </a:txBody>
                    <a:tcPr marL="100397" marR="100397" marT="34290" marB="34290" horzOverflow="overflow">
                      <a:lnL>
                        <a:noFill/>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dirty="0">
                            <a:ln>
                              <a:noFill/>
                            </a:ln>
                            <a:solidFill>
                              <a:srgbClr val="20201F"/>
                            </a:solidFill>
                            <a:effectLst/>
                            <a:latin typeface="Arial" panose="020B0604020202020204" pitchFamily="34" charset="0"/>
                            <a:ea typeface="+mn-ea"/>
                            <a:cs typeface="Arial" panose="020B0604020202020204" pitchFamily="34" charset="0"/>
                          </a:rPr>
                          <a:t>Absence type</a:t>
                        </a: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20201F"/>
                            </a:solidFill>
                            <a:effectLst/>
                            <a:latin typeface="Arial" panose="020B0604020202020204" pitchFamily="34" charset="0"/>
                            <a:ea typeface="+mn-ea"/>
                            <a:cs typeface="Arial" panose="020B0604020202020204" pitchFamily="34" charset="0"/>
                          </a:rPr>
                          <a:t>Disability type</a:t>
                        </a: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20201F"/>
                            </a:solidFill>
                            <a:effectLst/>
                            <a:latin typeface="Arial" panose="020B0604020202020204" pitchFamily="34" charset="0"/>
                            <a:ea typeface="+mn-ea"/>
                            <a:cs typeface="Arial" panose="020B0604020202020204" pitchFamily="34" charset="0"/>
                          </a:rPr>
                          <a:t>Case diagnosis</a:t>
                        </a:r>
                      </a:p>
                    </a:txBody>
                    <a:tcPr marL="100397" marR="100397" marT="34290" marB="34290" horzOverflow="overflow">
                      <a:lnL w="12700" cap="flat" cmpd="sng" algn="ctr">
                        <a:solidFill>
                          <a:schemeClr val="bg2"/>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20201F"/>
                            </a:solidFill>
                            <a:effectLst/>
                            <a:latin typeface="Arial" panose="020B0604020202020204" pitchFamily="34" charset="0"/>
                            <a:ea typeface="+mn-ea"/>
                            <a:cs typeface="Arial" panose="020B0604020202020204" pitchFamily="34" charset="0"/>
                          </a:rPr>
                          <a:t>Payments to physician</a:t>
                        </a:r>
                      </a:p>
                    </a:txBody>
                    <a:tcPr marL="100397" marR="100397" marT="34290" marB="34290" horzOverflow="overflow">
                      <a:lnL w="12700" cap="flat" cmpd="sng" algn="ctr">
                        <a:solidFill>
                          <a:srgbClr val="E7E2DA"/>
                        </a:solidFill>
                        <a:prstDash val="solid"/>
                        <a:round/>
                        <a:headEnd type="none" w="med" len="med"/>
                        <a:tailEnd type="none" w="med" len="med"/>
                      </a:lnL>
                      <a:lnR>
                        <a:noFill/>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4731">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cap="none" normalizeH="0" baseline="0">
                            <a:ln>
                              <a:noFill/>
                            </a:ln>
                            <a:solidFill>
                              <a:srgbClr val="20201F"/>
                            </a:solidFill>
                            <a:effectLst/>
                            <a:latin typeface="Arial" panose="020B0604020202020204" pitchFamily="34" charset="0"/>
                            <a:cs typeface="Arial" panose="020B0604020202020204" pitchFamily="34" charset="0"/>
                          </a:rPr>
                          <a:t>Gender</a:t>
                        </a:r>
                        <a:endParaRPr kumimoji="0" lang="en-US" sz="1200" b="0" i="0" u="none" strike="noStrike" cap="none" normalizeH="0" baseline="0">
                          <a:ln>
                            <a:noFill/>
                          </a:ln>
                          <a:solidFill>
                            <a:srgbClr val="20201F"/>
                          </a:solidFill>
                          <a:effectLst/>
                          <a:latin typeface="Arial" panose="020B0604020202020204" pitchFamily="34" charset="0"/>
                          <a:cs typeface="Arial" panose="020B0604020202020204" pitchFamily="34" charset="0"/>
                        </a:endParaRPr>
                      </a:p>
                    </a:txBody>
                    <a:tcPr marL="100397" marR="100397" marT="34290" marB="34290" horzOverflow="overflow">
                      <a:lnL>
                        <a:noFill/>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endParaRPr kumimoji="0" lang="en-US" sz="1200" b="0" u="none" strike="noStrike" kern="1200" cap="none" normalizeH="0" baseline="0">
                          <a:ln>
                            <a:noFill/>
                          </a:ln>
                          <a:solidFill>
                            <a:srgbClr val="20201F"/>
                          </a:solidFill>
                          <a:effectLst/>
                          <a:latin typeface="Arial" panose="020B0604020202020204" pitchFamily="34" charset="0"/>
                          <a:ea typeface="+mn-ea"/>
                          <a:cs typeface="Arial" panose="020B0604020202020204" pitchFamily="34" charset="0"/>
                        </a:endParaRP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20201F"/>
                            </a:solidFill>
                            <a:effectLst/>
                            <a:latin typeface="Arial" panose="020B0604020202020204" pitchFamily="34" charset="0"/>
                            <a:ea typeface="+mn-ea"/>
                            <a:cs typeface="Arial" panose="020B0604020202020204" pitchFamily="34" charset="0"/>
                          </a:rPr>
                          <a:t>Case diagnosis</a:t>
                        </a: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20201F"/>
                            </a:solidFill>
                            <a:effectLst/>
                            <a:latin typeface="Arial" panose="020B0604020202020204" pitchFamily="34" charset="0"/>
                            <a:ea typeface="+mn-ea"/>
                            <a:cs typeface="Arial" panose="020B0604020202020204" pitchFamily="34" charset="0"/>
                          </a:rPr>
                          <a:t>Indemnity payments</a:t>
                        </a: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20201F"/>
                            </a:solidFill>
                            <a:effectLst/>
                            <a:latin typeface="Arial" panose="020B0604020202020204" pitchFamily="34" charset="0"/>
                            <a:ea typeface="+mn-ea"/>
                            <a:cs typeface="Arial" panose="020B0604020202020204" pitchFamily="34" charset="0"/>
                          </a:rPr>
                          <a:t>Payments to hospital</a:t>
                        </a:r>
                      </a:p>
                    </a:txBody>
                    <a:tcPr marL="100397" marR="100397" marT="34290" marB="34290" horzOverflow="overflow">
                      <a:lnL w="12700" cap="flat" cmpd="sng" algn="ctr">
                        <a:solidFill>
                          <a:srgbClr val="E7E2DA"/>
                        </a:solidFill>
                        <a:prstDash val="solid"/>
                        <a:round/>
                        <a:headEnd type="none" w="med" len="med"/>
                        <a:tailEnd type="none" w="med" len="med"/>
                      </a:lnL>
                      <a:lnR>
                        <a:noFill/>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0312">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cap="none" normalizeH="0" baseline="0">
                            <a:ln>
                              <a:noFill/>
                            </a:ln>
                            <a:solidFill>
                              <a:srgbClr val="20201F"/>
                            </a:solidFill>
                            <a:effectLst/>
                            <a:latin typeface="Arial" panose="020B0604020202020204" pitchFamily="34" charset="0"/>
                            <a:cs typeface="Arial" panose="020B0604020202020204" pitchFamily="34" charset="0"/>
                          </a:rPr>
                          <a:t>Employment class</a:t>
                        </a:r>
                        <a:endParaRPr kumimoji="0" lang="en-US" sz="1200" b="0" i="0" u="none" strike="noStrike" cap="none" normalizeH="0" baseline="0">
                          <a:ln>
                            <a:noFill/>
                          </a:ln>
                          <a:solidFill>
                            <a:srgbClr val="20201F"/>
                          </a:solidFill>
                          <a:effectLst/>
                          <a:latin typeface="Arial" panose="020B0604020202020204" pitchFamily="34" charset="0"/>
                          <a:cs typeface="Arial" panose="020B0604020202020204" pitchFamily="34" charset="0"/>
                        </a:endParaRPr>
                      </a:p>
                    </a:txBody>
                    <a:tcPr marL="100397" marR="100397" marT="34290" marB="34290" horzOverflow="overflow">
                      <a:lnL>
                        <a:noFill/>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endParaRPr kumimoji="0" lang="en-US" sz="1200" b="0" i="0" u="none" strike="noStrike" cap="none" normalizeH="0" baseline="0">
                          <a:ln>
                            <a:noFill/>
                          </a:ln>
                          <a:solidFill>
                            <a:srgbClr val="20201F"/>
                          </a:solidFill>
                          <a:effectLst/>
                          <a:latin typeface="Arial" panose="020B0604020202020204" pitchFamily="34" charset="0"/>
                          <a:cs typeface="Arial" panose="020B0604020202020204" pitchFamily="34" charset="0"/>
                        </a:endParaRP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20201F"/>
                            </a:solidFill>
                            <a:effectLst/>
                            <a:latin typeface="Arial" panose="020B0604020202020204" pitchFamily="34" charset="0"/>
                            <a:ea typeface="+mn-ea"/>
                            <a:cs typeface="Arial" panose="020B0604020202020204" pitchFamily="34" charset="0"/>
                          </a:rPr>
                          <a:t>Total payments</a:t>
                        </a: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20201F"/>
                            </a:solidFill>
                            <a:effectLst/>
                            <a:latin typeface="Arial" panose="020B0604020202020204" pitchFamily="34" charset="0"/>
                            <a:ea typeface="+mn-ea"/>
                            <a:cs typeface="Arial" panose="020B0604020202020204" pitchFamily="34" charset="0"/>
                          </a:rPr>
                          <a:t>Case day</a:t>
                        </a: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20201F"/>
                            </a:solidFill>
                            <a:effectLst/>
                            <a:latin typeface="Arial" panose="020B0604020202020204" pitchFamily="34" charset="0"/>
                            <a:ea typeface="+mn-ea"/>
                            <a:cs typeface="Arial" panose="020B0604020202020204" pitchFamily="34" charset="0"/>
                          </a:rPr>
                          <a:t>Total payments</a:t>
                        </a:r>
                      </a:p>
                    </a:txBody>
                    <a:tcPr marL="100397" marR="100397" marT="34290" marB="34290" horzOverflow="overflow">
                      <a:lnL w="12700" cap="flat" cmpd="sng" algn="ctr">
                        <a:solidFill>
                          <a:srgbClr val="E7E2DA"/>
                        </a:solidFill>
                        <a:prstDash val="solid"/>
                        <a:round/>
                        <a:headEnd type="none" w="med" len="med"/>
                        <a:tailEnd type="none" w="med" len="med"/>
                      </a:lnL>
                      <a:lnR>
                        <a:noFill/>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10312">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cap="none" normalizeH="0" baseline="0">
                            <a:ln>
                              <a:noFill/>
                            </a:ln>
                            <a:solidFill>
                              <a:srgbClr val="20201F"/>
                            </a:solidFill>
                            <a:effectLst/>
                            <a:latin typeface="Arial" panose="020B0604020202020204" pitchFamily="34" charset="0"/>
                            <a:cs typeface="Arial" panose="020B0604020202020204" pitchFamily="34" charset="0"/>
                          </a:rPr>
                          <a:t>Relationship to employee</a:t>
                        </a:r>
                        <a:endParaRPr kumimoji="0" lang="en-US" sz="1200" b="0" i="0" u="none" strike="noStrike" cap="none" normalizeH="0" baseline="0">
                          <a:ln>
                            <a:noFill/>
                          </a:ln>
                          <a:solidFill>
                            <a:srgbClr val="20201F"/>
                          </a:solidFill>
                          <a:effectLst/>
                          <a:latin typeface="Arial" panose="020B0604020202020204" pitchFamily="34" charset="0"/>
                          <a:cs typeface="Arial" panose="020B0604020202020204" pitchFamily="34" charset="0"/>
                        </a:endParaRPr>
                      </a:p>
                    </a:txBody>
                    <a:tcPr marL="100397" marR="100397" marT="34290" marB="34290" horzOverflow="overflow">
                      <a:lnL>
                        <a:noFill/>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endParaRPr kumimoji="0" lang="en-US" sz="1200" b="0" i="0" u="none" strike="noStrike" cap="none" normalizeH="0" baseline="0">
                          <a:ln>
                            <a:noFill/>
                          </a:ln>
                          <a:solidFill>
                            <a:srgbClr val="20201F"/>
                          </a:solidFill>
                          <a:effectLst/>
                          <a:latin typeface="Arial" panose="020B0604020202020204" pitchFamily="34" charset="0"/>
                          <a:cs typeface="Arial" panose="020B0604020202020204" pitchFamily="34" charset="0"/>
                        </a:endParaRP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endParaRPr kumimoji="0" lang="en-US" sz="1200" b="0" u="none" strike="noStrike" kern="1200" cap="none" normalizeH="0" baseline="0">
                          <a:ln>
                            <a:noFill/>
                          </a:ln>
                          <a:solidFill>
                            <a:srgbClr val="20201F"/>
                          </a:solidFill>
                          <a:effectLst/>
                          <a:latin typeface="Arial" panose="020B0604020202020204" pitchFamily="34" charset="0"/>
                          <a:ea typeface="+mn-ea"/>
                          <a:cs typeface="Arial" panose="020B0604020202020204" pitchFamily="34" charset="0"/>
                        </a:endParaRP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20201F"/>
                            </a:solidFill>
                            <a:effectLst/>
                            <a:latin typeface="Arial" panose="020B0604020202020204" pitchFamily="34" charset="0"/>
                            <a:ea typeface="+mn-ea"/>
                            <a:cs typeface="Arial" panose="020B0604020202020204" pitchFamily="34" charset="0"/>
                          </a:rPr>
                          <a:t>Cause of injury</a:t>
                        </a: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20201F"/>
                            </a:solidFill>
                            <a:effectLst/>
                            <a:latin typeface="Arial" panose="020B0604020202020204" pitchFamily="34" charset="0"/>
                            <a:ea typeface="+mn-ea"/>
                            <a:cs typeface="Arial" panose="020B0604020202020204" pitchFamily="34" charset="0"/>
                          </a:rPr>
                          <a:t>Payments total admission</a:t>
                        </a:r>
                      </a:p>
                    </a:txBody>
                    <a:tcPr marL="100397" marR="100397" marT="34290" marB="34290" horzOverflow="overflow">
                      <a:lnL w="12700" cap="flat" cmpd="sng" algn="ctr">
                        <a:solidFill>
                          <a:srgbClr val="E7E2DA"/>
                        </a:solidFill>
                        <a:prstDash val="solid"/>
                        <a:round/>
                        <a:headEnd type="none" w="med" len="med"/>
                        <a:tailEnd type="none" w="med" len="med"/>
                      </a:lnL>
                      <a:lnR>
                        <a:noFill/>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10312">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cap="none" normalizeH="0" baseline="0">
                            <a:ln>
                              <a:noFill/>
                            </a:ln>
                            <a:solidFill>
                              <a:srgbClr val="20201F"/>
                            </a:solidFill>
                            <a:effectLst/>
                            <a:latin typeface="Arial" panose="020B0604020202020204" pitchFamily="34" charset="0"/>
                            <a:cs typeface="Arial" panose="020B0604020202020204" pitchFamily="34" charset="0"/>
                          </a:rPr>
                          <a:t>ZIP code </a:t>
                        </a:r>
                        <a:endParaRPr kumimoji="0" lang="en-US" sz="1200" b="0" i="0" u="none" strike="noStrike" cap="none" normalizeH="0" baseline="0">
                          <a:ln>
                            <a:noFill/>
                          </a:ln>
                          <a:solidFill>
                            <a:srgbClr val="20201F"/>
                          </a:solidFill>
                          <a:effectLst/>
                          <a:latin typeface="Arial" panose="020B0604020202020204" pitchFamily="34" charset="0"/>
                          <a:cs typeface="Arial" panose="020B0604020202020204" pitchFamily="34" charset="0"/>
                        </a:endParaRPr>
                      </a:p>
                    </a:txBody>
                    <a:tcPr marL="100397" marR="100397" marT="34290" marB="34290" horzOverflow="overflow">
                      <a:lnL>
                        <a:noFill/>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endParaRPr kumimoji="0" lang="en-US" sz="1200" b="0" i="0" u="none" strike="noStrike" cap="none" normalizeH="0" baseline="0">
                          <a:ln>
                            <a:noFill/>
                          </a:ln>
                          <a:solidFill>
                            <a:srgbClr val="20201F"/>
                          </a:solidFill>
                          <a:effectLst/>
                          <a:latin typeface="Arial" panose="020B0604020202020204" pitchFamily="34" charset="0"/>
                          <a:cs typeface="Arial" panose="020B0604020202020204" pitchFamily="34" charset="0"/>
                        </a:endParaRP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endParaRPr kumimoji="0" lang="en-US" sz="1200" b="0" i="0" u="none" strike="noStrike" cap="none" normalizeH="0" baseline="0">
                          <a:ln>
                            <a:noFill/>
                          </a:ln>
                          <a:solidFill>
                            <a:srgbClr val="20201F"/>
                          </a:solidFill>
                          <a:effectLst/>
                          <a:latin typeface="Arial" panose="020B0604020202020204" pitchFamily="34" charset="0"/>
                          <a:cs typeface="Arial" panose="020B0604020202020204" pitchFamily="34" charset="0"/>
                        </a:endParaRP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kern="1200" cap="none" normalizeH="0" baseline="0">
                            <a:ln>
                              <a:noFill/>
                            </a:ln>
                            <a:solidFill>
                              <a:srgbClr val="20201F"/>
                            </a:solidFill>
                            <a:effectLst/>
                            <a:latin typeface="Arial" panose="020B0604020202020204" pitchFamily="34" charset="0"/>
                            <a:ea typeface="+mn-ea"/>
                            <a:cs typeface="Arial" panose="020B0604020202020204" pitchFamily="34" charset="0"/>
                          </a:rPr>
                          <a:t>Medical payments</a:t>
                        </a: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endParaRPr kumimoji="0" lang="en-US" sz="1200" b="0" i="0" u="none" strike="noStrike" cap="none" normalizeH="0" baseline="0" dirty="0">
                          <a:ln>
                            <a:noFill/>
                          </a:ln>
                          <a:solidFill>
                            <a:srgbClr val="20201F"/>
                          </a:solidFill>
                          <a:effectLst/>
                          <a:latin typeface="Arial" panose="020B0604020202020204" pitchFamily="34" charset="0"/>
                          <a:cs typeface="Arial" panose="020B0604020202020204" pitchFamily="34" charset="0"/>
                        </a:endParaRPr>
                      </a:p>
                    </a:txBody>
                    <a:tcPr marL="100397" marR="100397" marT="34290" marB="34290" horzOverflow="overflow">
                      <a:lnL w="12700" cap="flat" cmpd="sng" algn="ctr">
                        <a:solidFill>
                          <a:srgbClr val="E7E2DA"/>
                        </a:solidFill>
                        <a:prstDash val="solid"/>
                        <a:round/>
                        <a:headEnd type="none" w="med" len="med"/>
                        <a:tailEnd type="none" w="med" len="med"/>
                      </a:lnL>
                      <a:lnR>
                        <a:noFill/>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10312">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0" u="none" strike="noStrike" cap="none" normalizeH="0" baseline="0" dirty="0">
                            <a:ln>
                              <a:noFill/>
                            </a:ln>
                            <a:solidFill>
                              <a:srgbClr val="20201F"/>
                            </a:solidFill>
                            <a:effectLst/>
                            <a:latin typeface="Arial" panose="020B0604020202020204" pitchFamily="34" charset="0"/>
                            <a:cs typeface="Arial" panose="020B0604020202020204" pitchFamily="34" charset="0"/>
                          </a:rPr>
                          <a:t>Industry</a:t>
                        </a:r>
                        <a:endParaRPr kumimoji="0" lang="en-US" sz="1200" b="0" i="0" u="none" strike="noStrike" cap="none" normalizeH="0" baseline="0" dirty="0">
                          <a:ln>
                            <a:noFill/>
                          </a:ln>
                          <a:solidFill>
                            <a:srgbClr val="20201F"/>
                          </a:solidFill>
                          <a:effectLst/>
                          <a:latin typeface="Arial" panose="020B0604020202020204" pitchFamily="34" charset="0"/>
                          <a:cs typeface="Arial" panose="020B0604020202020204" pitchFamily="34" charset="0"/>
                        </a:endParaRPr>
                      </a:p>
                    </a:txBody>
                    <a:tcPr marL="100397" marR="100397" marT="34290" marB="34290" horzOverflow="overflow">
                      <a:lnL>
                        <a:noFill/>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endParaRPr kumimoji="0" lang="en-US" sz="1200" b="0" i="0" u="none" strike="noStrike" cap="none" normalizeH="0" baseline="0" dirty="0">
                          <a:ln>
                            <a:noFill/>
                          </a:ln>
                          <a:solidFill>
                            <a:srgbClr val="20201F"/>
                          </a:solidFill>
                          <a:effectLst/>
                          <a:latin typeface="Arial" panose="020B0604020202020204" pitchFamily="34" charset="0"/>
                          <a:cs typeface="Arial" panose="020B0604020202020204" pitchFamily="34" charset="0"/>
                        </a:endParaRP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endParaRPr kumimoji="0" lang="en-US" sz="1200" b="0" i="0" u="none" strike="noStrike" cap="none" normalizeH="0" baseline="0" dirty="0">
                          <a:ln>
                            <a:noFill/>
                          </a:ln>
                          <a:solidFill>
                            <a:srgbClr val="20201F"/>
                          </a:solidFill>
                          <a:effectLst/>
                          <a:latin typeface="Arial" panose="020B0604020202020204" pitchFamily="34" charset="0"/>
                          <a:cs typeface="Arial" panose="020B0604020202020204" pitchFamily="34" charset="0"/>
                        </a:endParaRP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endParaRPr kumimoji="0" lang="en-US" sz="1200" b="0" u="none" strike="noStrike" kern="1200" cap="none" normalizeH="0" baseline="0" dirty="0">
                          <a:ln>
                            <a:noFill/>
                          </a:ln>
                          <a:solidFill>
                            <a:srgbClr val="20201F"/>
                          </a:solidFill>
                          <a:effectLst/>
                          <a:latin typeface="Arial" panose="020B0604020202020204" pitchFamily="34" charset="0"/>
                          <a:ea typeface="+mn-ea"/>
                          <a:cs typeface="Arial" panose="020B0604020202020204" pitchFamily="34" charset="0"/>
                        </a:endParaRPr>
                      </a:p>
                    </a:txBody>
                    <a:tcPr marL="100397" marR="100397" marT="34290" marB="34290"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endParaRPr kumimoji="0" lang="en-US" sz="1200" b="0" i="0" u="none" strike="noStrike" cap="none" normalizeH="0" baseline="0" dirty="0">
                          <a:ln>
                            <a:noFill/>
                          </a:ln>
                          <a:solidFill>
                            <a:srgbClr val="20201F"/>
                          </a:solidFill>
                          <a:effectLst/>
                          <a:latin typeface="Arial" panose="020B0604020202020204" pitchFamily="34" charset="0"/>
                          <a:cs typeface="Arial" panose="020B0604020202020204" pitchFamily="34" charset="0"/>
                        </a:endParaRPr>
                      </a:p>
                    </a:txBody>
                    <a:tcPr marL="100397" marR="100397" marT="34290" marB="34290" horzOverflow="overflow">
                      <a:lnL w="12700" cap="flat" cmpd="sng" algn="ctr">
                        <a:solidFill>
                          <a:srgbClr val="E7E2DA"/>
                        </a:solidFill>
                        <a:prstDash val="solid"/>
                        <a:round/>
                        <a:headEnd type="none" w="med" len="med"/>
                        <a:tailEnd type="none" w="med" len="med"/>
                      </a:lnL>
                      <a:lnR>
                        <a:noFill/>
                      </a:lnR>
                      <a:lnT w="12700" cap="flat" cmpd="sng" algn="ctr">
                        <a:solidFill>
                          <a:srgbClr val="E7E2DA"/>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a:extLst>
                <a:ext uri="{FF2B5EF4-FFF2-40B4-BE49-F238E27FC236}">
                  <a16:creationId xmlns:a16="http://schemas.microsoft.com/office/drawing/2014/main" id="{D3C7F0B6-CE74-A4ED-6DC1-E7D0E8BB03E2}"/>
                </a:ext>
              </a:extLst>
            </p:cNvPr>
            <p:cNvSpPr txBox="1"/>
            <p:nvPr/>
          </p:nvSpPr>
          <p:spPr>
            <a:xfrm>
              <a:off x="1692706" y="2091584"/>
              <a:ext cx="2808272" cy="242630"/>
            </a:xfrm>
            <a:prstGeom prst="rect">
              <a:avLst/>
            </a:prstGeom>
            <a:noFill/>
          </p:spPr>
          <p:txBody>
            <a:bodyPr wrap="square" rtlCol="0">
              <a:spAutoFit/>
            </a:bodyPr>
            <a:lstStyle/>
            <a:p>
              <a:pPr algn="l"/>
              <a:r>
                <a:rPr lang="en-US" sz="1867">
                  <a:solidFill>
                    <a:schemeClr val="accent1"/>
                  </a:solidFill>
                  <a:latin typeface="Alliance No.1 Regular (Body)"/>
                  <a:ea typeface="Source Serif 4 14pt Light" panose="02040603050405020204" pitchFamily="18" charset="0"/>
                  <a:cs typeface="IBM Plex Sans" charset="0"/>
                </a:rPr>
                <a:t>Sample data elements:</a:t>
              </a:r>
            </a:p>
          </p:txBody>
        </p:sp>
      </p:grpSp>
      <p:sp>
        <p:nvSpPr>
          <p:cNvPr id="3" name="Rectangle 2">
            <a:extLst>
              <a:ext uri="{FF2B5EF4-FFF2-40B4-BE49-F238E27FC236}">
                <a16:creationId xmlns:a16="http://schemas.microsoft.com/office/drawing/2014/main" id="{C97EFC38-5C5B-9AA3-0938-D9D869FEE2C0}"/>
              </a:ext>
            </a:extLst>
          </p:cNvPr>
          <p:cNvSpPr/>
          <p:nvPr/>
        </p:nvSpPr>
        <p:spPr>
          <a:xfrm>
            <a:off x="9003323" y="1192403"/>
            <a:ext cx="3188677" cy="20534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ounded Rectangle 5">
            <a:extLst>
              <a:ext uri="{FF2B5EF4-FFF2-40B4-BE49-F238E27FC236}">
                <a16:creationId xmlns:a16="http://schemas.microsoft.com/office/drawing/2014/main" id="{8FAEE060-4BF8-33B9-6C04-13D89CEB6167}"/>
              </a:ext>
            </a:extLst>
          </p:cNvPr>
          <p:cNvSpPr/>
          <p:nvPr/>
        </p:nvSpPr>
        <p:spPr>
          <a:xfrm>
            <a:off x="6942669" y="1179007"/>
            <a:ext cx="4675832" cy="2066883"/>
          </a:xfrm>
          <a:prstGeom prst="roundRect">
            <a:avLst>
              <a:gd name="adj" fmla="val 745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13" name="Table Placeholder" descr="3-column, 14 row table example">
            <a:extLst>
              <a:ext uri="{FF2B5EF4-FFF2-40B4-BE49-F238E27FC236}">
                <a16:creationId xmlns:a16="http://schemas.microsoft.com/office/drawing/2014/main" id="{69B14FB1-69A5-3F6F-1430-E4A0C39BECFF}"/>
              </a:ext>
            </a:extLst>
          </p:cNvPr>
          <p:cNvGraphicFramePr>
            <a:graphicFrameLocks/>
          </p:cNvGraphicFramePr>
          <p:nvPr>
            <p:extLst>
              <p:ext uri="{D42A27DB-BD31-4B8C-83A1-F6EECF244321}">
                <p14:modId xmlns:p14="http://schemas.microsoft.com/office/powerpoint/2010/main" val="1652952186"/>
              </p:ext>
            </p:extLst>
          </p:nvPr>
        </p:nvGraphicFramePr>
        <p:xfrm>
          <a:off x="7256017" y="1390527"/>
          <a:ext cx="4049889" cy="1539728"/>
        </p:xfrm>
        <a:graphic>
          <a:graphicData uri="http://schemas.openxmlformats.org/drawingml/2006/table">
            <a:tbl>
              <a:tblPr firstRow="1" bandRow="1">
                <a:tableStyleId>{7E9639D4-E3E2-4D34-9284-5A2195B3D0D7}</a:tableStyleId>
              </a:tblPr>
              <a:tblGrid>
                <a:gridCol w="1637665">
                  <a:extLst>
                    <a:ext uri="{9D8B030D-6E8A-4147-A177-3AD203B41FA5}">
                      <a16:colId xmlns:a16="http://schemas.microsoft.com/office/drawing/2014/main" val="20000"/>
                    </a:ext>
                  </a:extLst>
                </a:gridCol>
                <a:gridCol w="2412224">
                  <a:extLst>
                    <a:ext uri="{9D8B030D-6E8A-4147-A177-3AD203B41FA5}">
                      <a16:colId xmlns:a16="http://schemas.microsoft.com/office/drawing/2014/main" val="20001"/>
                    </a:ext>
                  </a:extLst>
                </a:gridCol>
              </a:tblGrid>
              <a:tr h="1052048">
                <a:tc>
                  <a:txBody>
                    <a:bodyPr/>
                    <a:lstStyle/>
                    <a:p>
                      <a:r>
                        <a:rPr lang="en-US" sz="2400" b="0" i="0" dirty="0">
                          <a:solidFill>
                            <a:schemeClr val="bg1"/>
                          </a:solidFill>
                          <a:latin typeface="Source Serif Pro Light" panose="02040303050405020204" pitchFamily="18" charset="0"/>
                          <a:ea typeface="Source Serif Pro Light" panose="02040303050405020204" pitchFamily="18" charset="0"/>
                        </a:rPr>
                        <a:t>Years</a:t>
                      </a:r>
                      <a:endParaRPr lang="en-US" sz="2400" b="0" i="0" dirty="0">
                        <a:solidFill>
                          <a:schemeClr val="bg1"/>
                        </a:solidFill>
                        <a:latin typeface="Source Serif Pro Light" panose="02040303050405020204" pitchFamily="18" charset="0"/>
                        <a:ea typeface="Source Serif Pro Light" panose="02040303050405020204" pitchFamily="18" charset="0"/>
                        <a:cs typeface="IBM Plex Sans" charset="0"/>
                      </a:endParaRPr>
                    </a:p>
                  </a:txBody>
                  <a:tcPr marL="121920" marR="121920" marT="60960" marB="60960" anchor="ctr">
                    <a:lnL w="9525" cap="flat" cmpd="sng" algn="ctr">
                      <a:noFill/>
                      <a:prstDash val="solid"/>
                    </a:lnL>
                    <a:lnR w="12700" cap="flat" cmpd="sng" algn="ctr">
                      <a:solidFill>
                        <a:schemeClr val="bg1">
                          <a:lumMod val="85000"/>
                        </a:schemeClr>
                      </a:solidFill>
                      <a:prstDash val="solid"/>
                      <a:round/>
                      <a:headEnd type="none" w="med" len="med"/>
                      <a:tailEnd type="none" w="med" len="med"/>
                    </a:lnR>
                    <a:lnT w="9525" cap="flat" cmpd="sng" algn="ctr">
                      <a:noFill/>
                      <a:prstDash val="solid"/>
                    </a:lnT>
                    <a:lnB w="3175" cap="flat" cmpd="sng" algn="ctr">
                      <a:solidFill>
                        <a:srgbClr val="3D3D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i="0" dirty="0">
                          <a:solidFill>
                            <a:schemeClr val="bg1"/>
                          </a:solidFill>
                          <a:latin typeface="Source Serif Pro Light" panose="02040303050405020204" pitchFamily="18" charset="0"/>
                          <a:ea typeface="Source Serif Pro Light" panose="02040303050405020204" pitchFamily="18" charset="0"/>
                        </a:rPr>
                        <a:t>HPM employees</a:t>
                      </a:r>
                      <a:endParaRPr lang="en-US" sz="2400" b="0" i="0" dirty="0">
                        <a:solidFill>
                          <a:schemeClr val="bg1"/>
                        </a:solidFill>
                        <a:latin typeface="Source Serif Pro Light" panose="02040303050405020204" pitchFamily="18" charset="0"/>
                        <a:ea typeface="Source Serif Pro Light" panose="02040303050405020204" pitchFamily="18" charset="0"/>
                        <a:cs typeface="IBM Plex Sans" charset="0"/>
                      </a:endParaRPr>
                    </a:p>
                  </a:txBody>
                  <a:tcPr marL="121920" marR="121920" marT="60960" marB="60960" anchor="ctr">
                    <a:lnL w="12700" cap="flat" cmpd="sng" algn="ctr">
                      <a:solidFill>
                        <a:schemeClr val="bg1">
                          <a:lumMod val="85000"/>
                        </a:schemeClr>
                      </a:solidFill>
                      <a:prstDash val="solid"/>
                      <a:round/>
                      <a:headEnd type="none" w="med" len="med"/>
                      <a:tailEnd type="none" w="med" len="med"/>
                    </a:lnL>
                    <a:lnR>
                      <a:noFill/>
                    </a:lnR>
                    <a:lnT w="9525" cap="flat" cmpd="sng" algn="ctr">
                      <a:noFill/>
                      <a:prstDash val="solid"/>
                    </a:lnT>
                    <a:lnB w="3175" cap="flat" cmpd="sng" algn="ctr">
                      <a:solidFill>
                        <a:srgbClr val="3D3D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87680">
                <a:tc>
                  <a:txBody>
                    <a:bodyPr/>
                    <a:lstStyle/>
                    <a:p>
                      <a:r>
                        <a:rPr lang="en-US" sz="2400" dirty="0">
                          <a:solidFill>
                            <a:schemeClr val="bg1"/>
                          </a:solidFill>
                          <a:latin typeface="Alliance No.1 Regular (Body)"/>
                        </a:rPr>
                        <a:t>2017-2021</a:t>
                      </a:r>
                      <a:endParaRPr lang="en-US" sz="2400" dirty="0">
                        <a:solidFill>
                          <a:schemeClr val="bg1"/>
                        </a:solidFill>
                        <a:latin typeface="Alliance No.1 Regular (Body)"/>
                        <a:ea typeface="IBM Plex Sans" charset="0"/>
                        <a:cs typeface="IBM Plex Sans" charset="0"/>
                      </a:endParaRPr>
                    </a:p>
                  </a:txBody>
                  <a:tcPr marL="121920" marR="121920" marT="60960" marB="60960" anchor="ctr">
                    <a:lnL w="9525" cap="flat" cmpd="sng" algn="ctr">
                      <a:noFill/>
                      <a:prstDash val="solid"/>
                    </a:lnL>
                    <a:lnR>
                      <a:noFill/>
                    </a:lnR>
                    <a:lnT w="3175" cap="flat" cmpd="sng" algn="ctr">
                      <a:solidFill>
                        <a:srgbClr val="3D3D3D"/>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c>
                  <a:txBody>
                    <a:bodyPr/>
                    <a:lstStyle/>
                    <a:p>
                      <a:r>
                        <a:rPr lang="en-US" sz="2400" dirty="0">
                          <a:solidFill>
                            <a:schemeClr val="bg1"/>
                          </a:solidFill>
                          <a:latin typeface="Alliance No.1 Regular (Body)"/>
                        </a:rPr>
                        <a:t>8.1M</a:t>
                      </a:r>
                      <a:endParaRPr lang="en-US" sz="2400" dirty="0">
                        <a:solidFill>
                          <a:schemeClr val="bg1"/>
                        </a:solidFill>
                        <a:latin typeface="Alliance No.1 Regular (Body)"/>
                        <a:ea typeface="IBM Plex Sans" charset="0"/>
                        <a:cs typeface="IBM Plex Sans" charset="0"/>
                      </a:endParaRPr>
                    </a:p>
                  </a:txBody>
                  <a:tcPr marL="121920" marR="121920" marT="60960" marB="60960" anchor="ctr">
                    <a:lnL>
                      <a:noFill/>
                    </a:lnL>
                    <a:lnR>
                      <a:noFill/>
                    </a:lnR>
                    <a:lnT w="3175" cap="flat" cmpd="sng" algn="ctr">
                      <a:solidFill>
                        <a:srgbClr val="3D3D3D"/>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6" name="Rounded Rectangle 15">
            <a:extLst>
              <a:ext uri="{FF2B5EF4-FFF2-40B4-BE49-F238E27FC236}">
                <a16:creationId xmlns:a16="http://schemas.microsoft.com/office/drawing/2014/main" id="{86EF8031-7D65-17F3-4ABB-A9801313C979}"/>
              </a:ext>
            </a:extLst>
          </p:cNvPr>
          <p:cNvSpPr/>
          <p:nvPr/>
        </p:nvSpPr>
        <p:spPr>
          <a:xfrm>
            <a:off x="3567360" y="1179006"/>
            <a:ext cx="1778363" cy="1575585"/>
          </a:xfrm>
          <a:prstGeom prst="roundRect">
            <a:avLst>
              <a:gd name="adj" fmla="val 74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2" name="Group 21">
            <a:extLst>
              <a:ext uri="{FF2B5EF4-FFF2-40B4-BE49-F238E27FC236}">
                <a16:creationId xmlns:a16="http://schemas.microsoft.com/office/drawing/2014/main" id="{8F699338-D55A-6097-5EEB-67B404373BE8}"/>
              </a:ext>
            </a:extLst>
          </p:cNvPr>
          <p:cNvGrpSpPr/>
          <p:nvPr/>
        </p:nvGrpSpPr>
        <p:grpSpPr>
          <a:xfrm>
            <a:off x="4058231" y="1701893"/>
            <a:ext cx="796619" cy="563147"/>
            <a:chOff x="3043673" y="1276420"/>
            <a:chExt cx="597464" cy="422360"/>
          </a:xfrm>
        </p:grpSpPr>
        <p:sp>
          <p:nvSpPr>
            <p:cNvPr id="23" name="Freeform 22">
              <a:extLst>
                <a:ext uri="{FF2B5EF4-FFF2-40B4-BE49-F238E27FC236}">
                  <a16:creationId xmlns:a16="http://schemas.microsoft.com/office/drawing/2014/main" id="{F455C623-BF84-D44F-F468-D4581C519ADD}"/>
                </a:ext>
              </a:extLst>
            </p:cNvPr>
            <p:cNvSpPr/>
            <p:nvPr/>
          </p:nvSpPr>
          <p:spPr>
            <a:xfrm>
              <a:off x="3239394" y="1400048"/>
              <a:ext cx="206022" cy="206022"/>
            </a:xfrm>
            <a:custGeom>
              <a:avLst/>
              <a:gdLst>
                <a:gd name="connsiteX0" fmla="*/ 206022 w 206022"/>
                <a:gd name="connsiteY0" fmla="*/ 103011 h 206022"/>
                <a:gd name="connsiteX1" fmla="*/ 103011 w 206022"/>
                <a:gd name="connsiteY1" fmla="*/ 206022 h 206022"/>
                <a:gd name="connsiteX2" fmla="*/ 0 w 206022"/>
                <a:gd name="connsiteY2" fmla="*/ 103011 h 206022"/>
                <a:gd name="connsiteX3" fmla="*/ 103011 w 206022"/>
                <a:gd name="connsiteY3" fmla="*/ 0 h 206022"/>
                <a:gd name="connsiteX4" fmla="*/ 206022 w 206022"/>
                <a:gd name="connsiteY4" fmla="*/ 103011 h 206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22" h="206022">
                  <a:moveTo>
                    <a:pt x="206022" y="103011"/>
                  </a:moveTo>
                  <a:cubicBezTo>
                    <a:pt x="206022" y="159903"/>
                    <a:pt x="159903" y="206022"/>
                    <a:pt x="103011" y="206022"/>
                  </a:cubicBezTo>
                  <a:cubicBezTo>
                    <a:pt x="46120" y="206022"/>
                    <a:pt x="0" y="159903"/>
                    <a:pt x="0" y="103011"/>
                  </a:cubicBezTo>
                  <a:cubicBezTo>
                    <a:pt x="0" y="46120"/>
                    <a:pt x="46120" y="0"/>
                    <a:pt x="103011" y="0"/>
                  </a:cubicBezTo>
                  <a:cubicBezTo>
                    <a:pt x="159903" y="0"/>
                    <a:pt x="206022" y="46120"/>
                    <a:pt x="206022" y="103011"/>
                  </a:cubicBezTo>
                  <a:close/>
                </a:path>
              </a:pathLst>
            </a:custGeom>
            <a:noFill/>
            <a:ln w="30807" cap="rnd">
              <a:solidFill>
                <a:schemeClr val="tx1"/>
              </a:solidFill>
              <a:prstDash val="solid"/>
              <a:round/>
            </a:ln>
          </p:spPr>
          <p:txBody>
            <a:bodyPr rtlCol="0" anchor="ctr"/>
            <a:lstStyle/>
            <a:p>
              <a:endParaRPr lang="en-US" sz="2400"/>
            </a:p>
          </p:txBody>
        </p:sp>
        <p:sp>
          <p:nvSpPr>
            <p:cNvPr id="24" name="Freeform 23">
              <a:extLst>
                <a:ext uri="{FF2B5EF4-FFF2-40B4-BE49-F238E27FC236}">
                  <a16:creationId xmlns:a16="http://schemas.microsoft.com/office/drawing/2014/main" id="{828BF4D6-583C-5D09-8D18-93F2E6B183CF}"/>
                </a:ext>
              </a:extLst>
            </p:cNvPr>
            <p:cNvSpPr/>
            <p:nvPr/>
          </p:nvSpPr>
          <p:spPr>
            <a:xfrm>
              <a:off x="3517524" y="1441252"/>
              <a:ext cx="123613" cy="61806"/>
            </a:xfrm>
            <a:custGeom>
              <a:avLst/>
              <a:gdLst>
                <a:gd name="connsiteX0" fmla="*/ 0 w 123613"/>
                <a:gd name="connsiteY0" fmla="*/ 0 h 61806"/>
                <a:gd name="connsiteX1" fmla="*/ 123613 w 123613"/>
                <a:gd name="connsiteY1" fmla="*/ 61807 h 61806"/>
              </a:gdLst>
              <a:ahLst/>
              <a:cxnLst>
                <a:cxn ang="0">
                  <a:pos x="connsiteX0" y="connsiteY0"/>
                </a:cxn>
                <a:cxn ang="0">
                  <a:pos x="connsiteX1" y="connsiteY1"/>
                </a:cxn>
              </a:cxnLst>
              <a:rect l="l" t="t" r="r" b="b"/>
              <a:pathLst>
                <a:path w="123613" h="61806">
                  <a:moveTo>
                    <a:pt x="0" y="0"/>
                  </a:moveTo>
                  <a:cubicBezTo>
                    <a:pt x="48655" y="-82"/>
                    <a:pt x="94487" y="22835"/>
                    <a:pt x="123613" y="61807"/>
                  </a:cubicBezTo>
                </a:path>
              </a:pathLst>
            </a:custGeom>
            <a:noFill/>
            <a:ln w="30807" cap="rnd">
              <a:solidFill>
                <a:schemeClr val="tx1"/>
              </a:solidFill>
              <a:prstDash val="solid"/>
              <a:round/>
            </a:ln>
          </p:spPr>
          <p:txBody>
            <a:bodyPr rtlCol="0" anchor="ctr"/>
            <a:lstStyle/>
            <a:p>
              <a:endParaRPr lang="en-US" sz="2400"/>
            </a:p>
          </p:txBody>
        </p:sp>
        <p:sp>
          <p:nvSpPr>
            <p:cNvPr id="25" name="Freeform 24">
              <a:extLst>
                <a:ext uri="{FF2B5EF4-FFF2-40B4-BE49-F238E27FC236}">
                  <a16:creationId xmlns:a16="http://schemas.microsoft.com/office/drawing/2014/main" id="{42DDC661-DE6A-D53F-257F-4D561EBE7B6D}"/>
                </a:ext>
              </a:extLst>
            </p:cNvPr>
            <p:cNvSpPr/>
            <p:nvPr/>
          </p:nvSpPr>
          <p:spPr>
            <a:xfrm>
              <a:off x="3043673" y="1441252"/>
              <a:ext cx="123613" cy="61806"/>
            </a:xfrm>
            <a:custGeom>
              <a:avLst/>
              <a:gdLst>
                <a:gd name="connsiteX0" fmla="*/ 0 w 123613"/>
                <a:gd name="connsiteY0" fmla="*/ 61807 h 61806"/>
                <a:gd name="connsiteX1" fmla="*/ 123613 w 123613"/>
                <a:gd name="connsiteY1" fmla="*/ 0 h 61806"/>
              </a:gdLst>
              <a:ahLst/>
              <a:cxnLst>
                <a:cxn ang="0">
                  <a:pos x="connsiteX0" y="connsiteY0"/>
                </a:cxn>
                <a:cxn ang="0">
                  <a:pos x="connsiteX1" y="connsiteY1"/>
                </a:cxn>
              </a:cxnLst>
              <a:rect l="l" t="t" r="r" b="b"/>
              <a:pathLst>
                <a:path w="123613" h="61806">
                  <a:moveTo>
                    <a:pt x="0" y="61807"/>
                  </a:moveTo>
                  <a:cubicBezTo>
                    <a:pt x="29127" y="22835"/>
                    <a:pt x="74959" y="-82"/>
                    <a:pt x="123613" y="0"/>
                  </a:cubicBezTo>
                </a:path>
              </a:pathLst>
            </a:custGeom>
            <a:noFill/>
            <a:ln w="30807" cap="rnd">
              <a:solidFill>
                <a:schemeClr val="tx1"/>
              </a:solidFill>
              <a:prstDash val="solid"/>
              <a:round/>
            </a:ln>
          </p:spPr>
          <p:txBody>
            <a:bodyPr rtlCol="0" anchor="ctr"/>
            <a:lstStyle/>
            <a:p>
              <a:endParaRPr lang="en-US" sz="2400"/>
            </a:p>
          </p:txBody>
        </p:sp>
        <p:sp>
          <p:nvSpPr>
            <p:cNvPr id="26" name="Freeform 25">
              <a:extLst>
                <a:ext uri="{FF2B5EF4-FFF2-40B4-BE49-F238E27FC236}">
                  <a16:creationId xmlns:a16="http://schemas.microsoft.com/office/drawing/2014/main" id="{F23A9FF3-1FAC-83C4-7D08-80A92AD2A0BF}"/>
                </a:ext>
              </a:extLst>
            </p:cNvPr>
            <p:cNvSpPr/>
            <p:nvPr/>
          </p:nvSpPr>
          <p:spPr>
            <a:xfrm>
              <a:off x="3194069" y="1606099"/>
              <a:ext cx="296671" cy="92681"/>
            </a:xfrm>
            <a:custGeom>
              <a:avLst/>
              <a:gdLst>
                <a:gd name="connsiteX0" fmla="*/ 0 w 296671"/>
                <a:gd name="connsiteY0" fmla="*/ 92681 h 92681"/>
                <a:gd name="connsiteX1" fmla="*/ 220768 w 296671"/>
                <a:gd name="connsiteY1" fmla="*/ 16778 h 92681"/>
                <a:gd name="connsiteX2" fmla="*/ 296672 w 296671"/>
                <a:gd name="connsiteY2" fmla="*/ 92681 h 92681"/>
              </a:gdLst>
              <a:ahLst/>
              <a:cxnLst>
                <a:cxn ang="0">
                  <a:pos x="connsiteX0" y="connsiteY0"/>
                </a:cxn>
                <a:cxn ang="0">
                  <a:pos x="connsiteX1" y="connsiteY1"/>
                </a:cxn>
                <a:cxn ang="0">
                  <a:pos x="connsiteX2" y="connsiteY2"/>
                </a:cxn>
              </a:cxnLst>
              <a:rect l="l" t="t" r="r" b="b"/>
              <a:pathLst>
                <a:path w="296671" h="92681">
                  <a:moveTo>
                    <a:pt x="0" y="92681"/>
                  </a:moveTo>
                  <a:cubicBezTo>
                    <a:pt x="40003" y="10757"/>
                    <a:pt x="138844" y="-23227"/>
                    <a:pt x="220768" y="16778"/>
                  </a:cubicBezTo>
                  <a:cubicBezTo>
                    <a:pt x="253819" y="32914"/>
                    <a:pt x="280533" y="59630"/>
                    <a:pt x="296672" y="92681"/>
                  </a:cubicBezTo>
                </a:path>
              </a:pathLst>
            </a:custGeom>
            <a:noFill/>
            <a:ln w="30807" cap="rnd">
              <a:solidFill>
                <a:schemeClr val="tx1"/>
              </a:solidFill>
              <a:prstDash val="solid"/>
              <a:round/>
            </a:ln>
          </p:spPr>
          <p:txBody>
            <a:bodyPr rtlCol="0" anchor="ctr"/>
            <a:lstStyle/>
            <a:p>
              <a:endParaRPr lang="en-US" sz="2400"/>
            </a:p>
          </p:txBody>
        </p:sp>
        <p:sp>
          <p:nvSpPr>
            <p:cNvPr id="28" name="Freeform 27">
              <a:extLst>
                <a:ext uri="{FF2B5EF4-FFF2-40B4-BE49-F238E27FC236}">
                  <a16:creationId xmlns:a16="http://schemas.microsoft.com/office/drawing/2014/main" id="{443AB63F-CAB1-80B2-DFF0-6C9FE0859656}"/>
                </a:ext>
              </a:extLst>
            </p:cNvPr>
            <p:cNvSpPr/>
            <p:nvPr/>
          </p:nvSpPr>
          <p:spPr>
            <a:xfrm>
              <a:off x="3084794" y="1276435"/>
              <a:ext cx="163356" cy="164817"/>
            </a:xfrm>
            <a:custGeom>
              <a:avLst/>
              <a:gdLst>
                <a:gd name="connsiteX0" fmla="*/ 82492 w 163356"/>
                <a:gd name="connsiteY0" fmla="*/ 164818 h 164817"/>
                <a:gd name="connsiteX1" fmla="*/ 0 w 163356"/>
                <a:gd name="connsiteY1" fmla="*/ 82493 h 164817"/>
                <a:gd name="connsiteX2" fmla="*/ 82325 w 163356"/>
                <a:gd name="connsiteY2" fmla="*/ 0 h 164817"/>
                <a:gd name="connsiteX3" fmla="*/ 163356 w 163356"/>
                <a:gd name="connsiteY3" fmla="*/ 66957 h 164817"/>
              </a:gdLst>
              <a:ahLst/>
              <a:cxnLst>
                <a:cxn ang="0">
                  <a:pos x="connsiteX0" y="connsiteY0"/>
                </a:cxn>
                <a:cxn ang="0">
                  <a:pos x="connsiteX1" y="connsiteY1"/>
                </a:cxn>
                <a:cxn ang="0">
                  <a:pos x="connsiteX2" y="connsiteY2"/>
                </a:cxn>
                <a:cxn ang="0">
                  <a:pos x="connsiteX3" y="connsiteY3"/>
                </a:cxn>
              </a:cxnLst>
              <a:rect l="l" t="t" r="r" b="b"/>
              <a:pathLst>
                <a:path w="163356" h="164817">
                  <a:moveTo>
                    <a:pt x="82492" y="164818"/>
                  </a:moveTo>
                  <a:cubicBezTo>
                    <a:pt x="36979" y="164864"/>
                    <a:pt x="46" y="128007"/>
                    <a:pt x="0" y="82493"/>
                  </a:cubicBezTo>
                  <a:cubicBezTo>
                    <a:pt x="-46" y="36979"/>
                    <a:pt x="36812" y="46"/>
                    <a:pt x="82325" y="0"/>
                  </a:cubicBezTo>
                  <a:cubicBezTo>
                    <a:pt x="121912" y="-40"/>
                    <a:pt x="155934" y="28073"/>
                    <a:pt x="163356" y="66957"/>
                  </a:cubicBezTo>
                </a:path>
              </a:pathLst>
            </a:custGeom>
            <a:noFill/>
            <a:ln w="30807" cap="rnd">
              <a:solidFill>
                <a:schemeClr val="tx1"/>
              </a:solidFill>
              <a:prstDash val="solid"/>
              <a:round/>
            </a:ln>
          </p:spPr>
          <p:txBody>
            <a:bodyPr rtlCol="0" anchor="ctr"/>
            <a:lstStyle/>
            <a:p>
              <a:endParaRPr lang="en-US" sz="2400"/>
            </a:p>
          </p:txBody>
        </p:sp>
        <p:sp>
          <p:nvSpPr>
            <p:cNvPr id="29" name="Freeform 28">
              <a:extLst>
                <a:ext uri="{FF2B5EF4-FFF2-40B4-BE49-F238E27FC236}">
                  <a16:creationId xmlns:a16="http://schemas.microsoft.com/office/drawing/2014/main" id="{2CB54FB9-8E6E-0469-A09E-8279C44E1FB8}"/>
                </a:ext>
              </a:extLst>
            </p:cNvPr>
            <p:cNvSpPr/>
            <p:nvPr/>
          </p:nvSpPr>
          <p:spPr>
            <a:xfrm>
              <a:off x="3436660" y="1276420"/>
              <a:ext cx="163371" cy="164832"/>
            </a:xfrm>
            <a:custGeom>
              <a:avLst/>
              <a:gdLst>
                <a:gd name="connsiteX0" fmla="*/ 0 w 163371"/>
                <a:gd name="connsiteY0" fmla="*/ 66972 h 164832"/>
                <a:gd name="connsiteX1" fmla="*/ 96398 w 163371"/>
                <a:gd name="connsiteY1" fmla="*/ 1477 h 164832"/>
                <a:gd name="connsiteX2" fmla="*/ 161895 w 163371"/>
                <a:gd name="connsiteY2" fmla="*/ 97876 h 164832"/>
                <a:gd name="connsiteX3" fmla="*/ 80864 w 163371"/>
                <a:gd name="connsiteY3" fmla="*/ 164833 h 164832"/>
              </a:gdLst>
              <a:ahLst/>
              <a:cxnLst>
                <a:cxn ang="0">
                  <a:pos x="connsiteX0" y="connsiteY0"/>
                </a:cxn>
                <a:cxn ang="0">
                  <a:pos x="connsiteX1" y="connsiteY1"/>
                </a:cxn>
                <a:cxn ang="0">
                  <a:pos x="connsiteX2" y="connsiteY2"/>
                </a:cxn>
                <a:cxn ang="0">
                  <a:pos x="connsiteX3" y="connsiteY3"/>
                </a:cxn>
              </a:cxnLst>
              <a:rect l="l" t="t" r="r" b="b"/>
              <a:pathLst>
                <a:path w="163371" h="164832">
                  <a:moveTo>
                    <a:pt x="0" y="66972"/>
                  </a:moveTo>
                  <a:cubicBezTo>
                    <a:pt x="8534" y="22266"/>
                    <a:pt x="51694" y="-7057"/>
                    <a:pt x="96398" y="1477"/>
                  </a:cubicBezTo>
                  <a:cubicBezTo>
                    <a:pt x="141105" y="10010"/>
                    <a:pt x="170429" y="53170"/>
                    <a:pt x="161895" y="97876"/>
                  </a:cubicBezTo>
                  <a:cubicBezTo>
                    <a:pt x="154473" y="136760"/>
                    <a:pt x="120451" y="164874"/>
                    <a:pt x="80864" y="164833"/>
                  </a:cubicBezTo>
                </a:path>
              </a:pathLst>
            </a:custGeom>
            <a:noFill/>
            <a:ln w="30807" cap="rnd">
              <a:solidFill>
                <a:schemeClr val="tx1"/>
              </a:solidFill>
              <a:prstDash val="solid"/>
              <a:round/>
            </a:ln>
          </p:spPr>
          <p:txBody>
            <a:bodyPr rtlCol="0" anchor="ctr"/>
            <a:lstStyle/>
            <a:p>
              <a:endParaRPr lang="en-US" sz="2400"/>
            </a:p>
          </p:txBody>
        </p:sp>
      </p:grpSp>
    </p:spTree>
    <p:extLst>
      <p:ext uri="{BB962C8B-B14F-4D97-AF65-F5344CB8AC3E}">
        <p14:creationId xmlns:p14="http://schemas.microsoft.com/office/powerpoint/2010/main" val="94911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D61A74C-E6E3-C27B-48DA-9ABF77743E64}"/>
              </a:ext>
            </a:extLst>
          </p:cNvPr>
          <p:cNvSpPr txBox="1">
            <a:spLocks/>
          </p:cNvSpPr>
          <p:nvPr/>
        </p:nvSpPr>
        <p:spPr>
          <a:xfrm>
            <a:off x="-2" y="1179007"/>
            <a:ext cx="2976035" cy="4755104"/>
          </a:xfrm>
          <a:prstGeom prst="roundRect">
            <a:avLst>
              <a:gd name="adj" fmla="val 3557"/>
            </a:avLst>
          </a:prstGeom>
          <a:solidFill>
            <a:srgbClr val="F3F1ED"/>
          </a:solidFill>
        </p:spPr>
        <p:txBody>
          <a:bodyPr/>
          <a:lstStyle>
            <a:lvl1pPr marL="0" indent="0" algn="l" defTabSz="685800" rtl="0" eaLnBrk="1" latinLnBrk="0" hangingPunct="1">
              <a:lnSpc>
                <a:spcPct val="114000"/>
              </a:lnSpc>
              <a:spcBef>
                <a:spcPts val="600"/>
              </a:spcBef>
              <a:buFont typeface="Alliance No.1 Regular"/>
              <a:buNone/>
              <a:defRPr sz="1000" kern="1200">
                <a:solidFill>
                  <a:schemeClr val="tx1"/>
                </a:solidFill>
                <a:latin typeface="+mn-lt"/>
                <a:ea typeface="+mn-ea"/>
                <a:cs typeface="+mn-cs"/>
              </a:defRPr>
            </a:lvl1pPr>
            <a:lvl2pPr marL="18288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2pPr>
            <a:lvl3pPr marL="36576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3pPr>
            <a:lvl4pPr marL="54864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4pPr>
            <a:lvl5pPr marL="73152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9pPr>
          </a:lstStyle>
          <a:p>
            <a:br>
              <a:rPr lang="en-US" sz="1333">
                <a:solidFill>
                  <a:schemeClr val="bg1"/>
                </a:solidFill>
              </a:rPr>
            </a:br>
            <a:br>
              <a:rPr lang="en-US" sz="1333">
                <a:solidFill>
                  <a:schemeClr val="bg1"/>
                </a:solidFill>
              </a:rPr>
            </a:br>
            <a:br>
              <a:rPr lang="en-US" sz="1333">
                <a:solidFill>
                  <a:schemeClr val="bg1"/>
                </a:solidFill>
              </a:rPr>
            </a:br>
            <a:endParaRPr lang="en-US" sz="1333">
              <a:solidFill>
                <a:schemeClr val="bg1"/>
              </a:solidFill>
            </a:endParaRPr>
          </a:p>
        </p:txBody>
      </p:sp>
      <p:sp>
        <p:nvSpPr>
          <p:cNvPr id="10" name="Rectangle 9">
            <a:extLst>
              <a:ext uri="{FF2B5EF4-FFF2-40B4-BE49-F238E27FC236}">
                <a16:creationId xmlns:a16="http://schemas.microsoft.com/office/drawing/2014/main" id="{79CF00A9-1B2E-ADEC-77CC-7C7D65F5CA9A}"/>
              </a:ext>
            </a:extLst>
          </p:cNvPr>
          <p:cNvSpPr/>
          <p:nvPr/>
        </p:nvSpPr>
        <p:spPr>
          <a:xfrm>
            <a:off x="9003323" y="1192404"/>
            <a:ext cx="3188677" cy="15840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ounded Rectangle 11">
            <a:extLst>
              <a:ext uri="{FF2B5EF4-FFF2-40B4-BE49-F238E27FC236}">
                <a16:creationId xmlns:a16="http://schemas.microsoft.com/office/drawing/2014/main" id="{21EFD43A-A712-E4F5-CC19-FAE3A08719E1}"/>
              </a:ext>
            </a:extLst>
          </p:cNvPr>
          <p:cNvSpPr/>
          <p:nvPr/>
        </p:nvSpPr>
        <p:spPr>
          <a:xfrm>
            <a:off x="6942669" y="1179007"/>
            <a:ext cx="4675832" cy="1594339"/>
          </a:xfrm>
          <a:prstGeom prst="roundRect">
            <a:avLst>
              <a:gd name="adj" fmla="val 745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itle 8">
            <a:extLst>
              <a:ext uri="{FF2B5EF4-FFF2-40B4-BE49-F238E27FC236}">
                <a16:creationId xmlns:a16="http://schemas.microsoft.com/office/drawing/2014/main" id="{A594CF2D-B4E6-0043-0FD3-1A8FF440C990}"/>
              </a:ext>
            </a:extLst>
          </p:cNvPr>
          <p:cNvSpPr txBox="1">
            <a:spLocks/>
          </p:cNvSpPr>
          <p:nvPr/>
        </p:nvSpPr>
        <p:spPr>
          <a:xfrm>
            <a:off x="183019" y="192260"/>
            <a:ext cx="11848208" cy="780288"/>
          </a:xfrm>
          <a:prstGeom prst="rect">
            <a:avLst/>
          </a:prstGeom>
        </p:spPr>
        <p:txBody>
          <a:bodyPr/>
          <a:lstStyle>
            <a:lvl1pPr algn="l" defTabSz="685800" rtl="0" eaLnBrk="1" latinLnBrk="0" hangingPunct="1">
              <a:lnSpc>
                <a:spcPct val="100000"/>
              </a:lnSpc>
              <a:spcBef>
                <a:spcPct val="0"/>
              </a:spcBef>
              <a:buNone/>
              <a:defRPr sz="1800" kern="1200">
                <a:solidFill>
                  <a:schemeClr val="tx1"/>
                </a:solidFill>
                <a:latin typeface="+mj-lt"/>
                <a:ea typeface="+mj-ea"/>
                <a:cs typeface="+mj-cs"/>
              </a:defRPr>
            </a:lvl1pPr>
          </a:lstStyle>
          <a:p>
            <a:r>
              <a:rPr lang="en-US" sz="3600" b="1" dirty="0">
                <a:latin typeface="Source Serif Pro Light" panose="02040303050405020204" pitchFamily="18" charset="0"/>
              </a:rPr>
              <a:t>MarketScan</a:t>
            </a:r>
            <a:r>
              <a:rPr lang="en-US" sz="3600" b="1" baseline="30000" dirty="0">
                <a:latin typeface="Source Serif Pro Light" panose="02040303050405020204" pitchFamily="18" charset="0"/>
              </a:rPr>
              <a:t>®</a:t>
            </a:r>
            <a:r>
              <a:rPr lang="en-US" sz="3600" b="1" dirty="0">
                <a:latin typeface="Source Serif Pro Light" panose="02040303050405020204" pitchFamily="18" charset="0"/>
              </a:rPr>
              <a:t> Benefit Plan Design Database</a:t>
            </a:r>
          </a:p>
        </p:txBody>
      </p:sp>
      <p:sp>
        <p:nvSpPr>
          <p:cNvPr id="70" name="Text Placeholder 3">
            <a:extLst>
              <a:ext uri="{FF2B5EF4-FFF2-40B4-BE49-F238E27FC236}">
                <a16:creationId xmlns:a16="http://schemas.microsoft.com/office/drawing/2014/main" id="{3760B124-EF4F-6CD9-9B0E-47DC971671A4}"/>
              </a:ext>
            </a:extLst>
          </p:cNvPr>
          <p:cNvSpPr txBox="1">
            <a:spLocks/>
          </p:cNvSpPr>
          <p:nvPr/>
        </p:nvSpPr>
        <p:spPr>
          <a:xfrm>
            <a:off x="304800" y="1599178"/>
            <a:ext cx="2377440" cy="4334933"/>
          </a:xfrm>
          <a:prstGeom prst="rect">
            <a:avLst/>
          </a:prstGeom>
        </p:spPr>
        <p:txBody>
          <a:bodyPr vert="horz" lIns="0" tIns="0" rIns="0" bIns="0" rtlCol="0">
            <a:noAutofit/>
          </a:bodyPr>
          <a:lstStyle>
            <a:lvl1pPr marL="0" indent="0" algn="l" defTabSz="685800" rtl="0" eaLnBrk="1" latinLnBrk="0" hangingPunct="1">
              <a:lnSpc>
                <a:spcPct val="114000"/>
              </a:lnSpc>
              <a:spcBef>
                <a:spcPts val="600"/>
              </a:spcBef>
              <a:buFont typeface="Alliance No.1 Regular"/>
              <a:buNone/>
              <a:defRPr sz="1000" kern="1200">
                <a:solidFill>
                  <a:schemeClr val="tx1"/>
                </a:solidFill>
                <a:latin typeface="+mn-lt"/>
                <a:ea typeface="+mn-ea"/>
                <a:cs typeface="+mn-cs"/>
              </a:defRPr>
            </a:lvl1pPr>
            <a:lvl2pPr marL="18288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2pPr>
            <a:lvl3pPr marL="36576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3pPr>
            <a:lvl4pPr marL="54864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4pPr>
            <a:lvl5pPr marL="73152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9pPr>
          </a:lstStyle>
          <a:p>
            <a:pPr marL="228594" indent="-228594">
              <a:lnSpc>
                <a:spcPct val="100000"/>
              </a:lnSpc>
              <a:spcBef>
                <a:spcPts val="0"/>
              </a:spcBef>
              <a:buFont typeface="Arial" panose="020B0604020202020204" pitchFamily="34" charset="0"/>
              <a:buChar char="–"/>
            </a:pPr>
            <a:r>
              <a:rPr lang="en-US" sz="1400" dirty="0">
                <a:solidFill>
                  <a:srgbClr val="20201F"/>
                </a:solidFill>
                <a:latin typeface="Alliance No.1 Regular (Body)"/>
              </a:rPr>
              <a:t>Detailed information about benefit plan characteristics for a subset of the health plans represented in the </a:t>
            </a:r>
            <a:r>
              <a:rPr lang="en-US" sz="1400" dirty="0">
                <a:solidFill>
                  <a:srgbClr val="AD33FF"/>
                </a:solidFill>
                <a:latin typeface="Alliance No.1 Regular (Body)"/>
              </a:rPr>
              <a:t>Commercial and Medicare Databases</a:t>
            </a:r>
          </a:p>
          <a:p>
            <a:pPr marL="228594" indent="-228594">
              <a:lnSpc>
                <a:spcPct val="100000"/>
              </a:lnSpc>
              <a:spcBef>
                <a:spcPts val="0"/>
              </a:spcBef>
              <a:buFont typeface="Arial" panose="020B0604020202020204" pitchFamily="34" charset="0"/>
              <a:buChar char="–"/>
            </a:pPr>
            <a:endParaRPr lang="en-US" sz="1400" dirty="0">
              <a:solidFill>
                <a:srgbClr val="20201F"/>
              </a:solidFill>
              <a:latin typeface="Alliance No.1 Regular (Body)"/>
            </a:endParaRPr>
          </a:p>
          <a:p>
            <a:pPr marL="228594" indent="-228594">
              <a:lnSpc>
                <a:spcPct val="100000"/>
              </a:lnSpc>
              <a:spcBef>
                <a:spcPts val="0"/>
              </a:spcBef>
              <a:buFont typeface="Arial" panose="020B0604020202020204" pitchFamily="34" charset="0"/>
              <a:buChar char="–"/>
            </a:pPr>
            <a:r>
              <a:rPr lang="en-US" sz="1400" dirty="0">
                <a:solidFill>
                  <a:srgbClr val="AD33FF"/>
                </a:solidFill>
                <a:latin typeface="Alliance No.1 Regular (Body)"/>
              </a:rPr>
              <a:t>Variables are generated by a plan-by-plan statistical analysis directly from the claims data. </a:t>
            </a:r>
            <a:r>
              <a:rPr lang="en-US" sz="1400" dirty="0">
                <a:solidFill>
                  <a:srgbClr val="20201F"/>
                </a:solidFill>
                <a:latin typeface="Alliance No.1 Regular (Body)"/>
              </a:rPr>
              <a:t>This greatly automates the development of the dataset, allowing us to increase the number of lives mapped to BPD date versus previous versions by over 400 percent. It also creates an inherent assurance that the linkage to claims is complete and correct.</a:t>
            </a:r>
          </a:p>
        </p:txBody>
      </p:sp>
      <p:graphicFrame>
        <p:nvGraphicFramePr>
          <p:cNvPr id="15" name="Table Placeholder" descr="3-column, 14 row table example">
            <a:extLst>
              <a:ext uri="{FF2B5EF4-FFF2-40B4-BE49-F238E27FC236}">
                <a16:creationId xmlns:a16="http://schemas.microsoft.com/office/drawing/2014/main" id="{05766A6F-D19B-4072-D52A-077FB7F1EE2A}"/>
              </a:ext>
            </a:extLst>
          </p:cNvPr>
          <p:cNvGraphicFramePr>
            <a:graphicFrameLocks/>
          </p:cNvGraphicFramePr>
          <p:nvPr>
            <p:extLst>
              <p:ext uri="{D42A27DB-BD31-4B8C-83A1-F6EECF244321}">
                <p14:modId xmlns:p14="http://schemas.microsoft.com/office/powerpoint/2010/main" val="1669168607"/>
              </p:ext>
            </p:extLst>
          </p:nvPr>
        </p:nvGraphicFramePr>
        <p:xfrm>
          <a:off x="7256017" y="1390527"/>
          <a:ext cx="4049889" cy="975360"/>
        </p:xfrm>
        <a:graphic>
          <a:graphicData uri="http://schemas.openxmlformats.org/drawingml/2006/table">
            <a:tbl>
              <a:tblPr firstRow="1" bandRow="1">
                <a:tableStyleId>{7E9639D4-E3E2-4D34-9284-5A2195B3D0D7}</a:tableStyleId>
              </a:tblPr>
              <a:tblGrid>
                <a:gridCol w="1637665">
                  <a:extLst>
                    <a:ext uri="{9D8B030D-6E8A-4147-A177-3AD203B41FA5}">
                      <a16:colId xmlns:a16="http://schemas.microsoft.com/office/drawing/2014/main" val="20000"/>
                    </a:ext>
                  </a:extLst>
                </a:gridCol>
                <a:gridCol w="2412224">
                  <a:extLst>
                    <a:ext uri="{9D8B030D-6E8A-4147-A177-3AD203B41FA5}">
                      <a16:colId xmlns:a16="http://schemas.microsoft.com/office/drawing/2014/main" val="20001"/>
                    </a:ext>
                  </a:extLst>
                </a:gridCol>
              </a:tblGrid>
              <a:tr h="487680">
                <a:tc>
                  <a:txBody>
                    <a:bodyPr/>
                    <a:lstStyle/>
                    <a:p>
                      <a:pPr marL="0" algn="l" defTabSz="685800" rtl="0" eaLnBrk="1" latinLnBrk="0" hangingPunct="1"/>
                      <a:r>
                        <a:rPr lang="en-US" sz="2400" b="0" i="0" kern="1200" dirty="0">
                          <a:solidFill>
                            <a:schemeClr val="bg1"/>
                          </a:solidFill>
                          <a:latin typeface="Source Serif Pro Light" panose="02040303050405020204" pitchFamily="18" charset="0"/>
                          <a:ea typeface="Source Serif Pro Light" panose="02040303050405020204" pitchFamily="18" charset="0"/>
                          <a:cs typeface="+mn-cs"/>
                        </a:rPr>
                        <a:t>Years</a:t>
                      </a:r>
                    </a:p>
                  </a:txBody>
                  <a:tcPr marL="121920" marR="121920" marT="60960" marB="60960" anchor="ctr">
                    <a:lnL w="9525" cap="flat" cmpd="sng" algn="ctr">
                      <a:noFill/>
                      <a:prstDash val="solid"/>
                    </a:lnL>
                    <a:lnR w="12700" cap="flat" cmpd="sng" algn="ctr">
                      <a:solidFill>
                        <a:schemeClr val="bg1">
                          <a:lumMod val="85000"/>
                        </a:schemeClr>
                      </a:solidFill>
                      <a:prstDash val="solid"/>
                      <a:round/>
                      <a:headEnd type="none" w="med" len="med"/>
                      <a:tailEnd type="none" w="med" len="med"/>
                    </a:lnR>
                    <a:lnT w="9525" cap="flat" cmpd="sng" algn="ctr">
                      <a:noFill/>
                      <a:prstDash val="solid"/>
                    </a:lnT>
                    <a:lnB w="3175" cap="flat" cmpd="sng" algn="ctr">
                      <a:solidFill>
                        <a:srgbClr val="3D3D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800" rtl="0" eaLnBrk="1" latinLnBrk="0" hangingPunct="1"/>
                      <a:r>
                        <a:rPr lang="en-US" sz="2400" b="0" i="0" kern="1200" dirty="0">
                          <a:solidFill>
                            <a:schemeClr val="bg1"/>
                          </a:solidFill>
                          <a:latin typeface="Source Serif Pro Light" panose="02040303050405020204" pitchFamily="18" charset="0"/>
                          <a:ea typeface="Source Serif Pro Light" panose="02040303050405020204" pitchFamily="18" charset="0"/>
                          <a:cs typeface="+mn-cs"/>
                        </a:rPr>
                        <a:t>BPD lives</a:t>
                      </a:r>
                    </a:p>
                  </a:txBody>
                  <a:tcPr marL="121920" marR="121920" marT="60960" marB="60960" anchor="ctr">
                    <a:lnL w="12700" cap="flat" cmpd="sng" algn="ctr">
                      <a:solidFill>
                        <a:schemeClr val="bg1">
                          <a:lumMod val="85000"/>
                        </a:schemeClr>
                      </a:solidFill>
                      <a:prstDash val="solid"/>
                      <a:round/>
                      <a:headEnd type="none" w="med" len="med"/>
                      <a:tailEnd type="none" w="med" len="med"/>
                    </a:lnL>
                    <a:lnR>
                      <a:noFill/>
                    </a:lnR>
                    <a:lnT w="9525" cap="flat" cmpd="sng" algn="ctr">
                      <a:noFill/>
                      <a:prstDash val="solid"/>
                    </a:lnT>
                    <a:lnB w="3175" cap="flat" cmpd="sng" algn="ctr">
                      <a:solidFill>
                        <a:srgbClr val="3D3D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87680">
                <a:tc>
                  <a:txBody>
                    <a:bodyPr/>
                    <a:lstStyle/>
                    <a:p>
                      <a:pPr marL="0" algn="l" defTabSz="685800" rtl="0" eaLnBrk="1" latinLnBrk="0" hangingPunct="1"/>
                      <a:r>
                        <a:rPr lang="en-US" sz="2400" kern="1200" dirty="0">
                          <a:solidFill>
                            <a:schemeClr val="bg1"/>
                          </a:solidFill>
                          <a:latin typeface="Alliance No.1 Regular (Body)"/>
                          <a:ea typeface="+mn-ea"/>
                          <a:cs typeface="+mn-cs"/>
                        </a:rPr>
                        <a:t>2017-2021</a:t>
                      </a:r>
                    </a:p>
                  </a:txBody>
                  <a:tcPr marL="121920" marR="121920" marT="60960" marB="60960" anchor="ctr">
                    <a:lnL w="9525" cap="flat" cmpd="sng" algn="ctr">
                      <a:noFill/>
                      <a:prstDash val="solid"/>
                    </a:lnL>
                    <a:lnR>
                      <a:noFill/>
                    </a:lnR>
                    <a:lnT w="3175" cap="flat" cmpd="sng" algn="ctr">
                      <a:solidFill>
                        <a:srgbClr val="3D3D3D"/>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c>
                  <a:txBody>
                    <a:bodyPr/>
                    <a:lstStyle/>
                    <a:p>
                      <a:pPr marL="0" algn="l" defTabSz="685800" rtl="0" eaLnBrk="1" latinLnBrk="0" hangingPunct="1"/>
                      <a:r>
                        <a:rPr lang="en-US" sz="2400" kern="1200" dirty="0">
                          <a:solidFill>
                            <a:schemeClr val="bg1"/>
                          </a:solidFill>
                          <a:latin typeface="Alliance No.1 Regular (Body)"/>
                          <a:ea typeface="+mn-ea"/>
                          <a:cs typeface="+mn-cs"/>
                        </a:rPr>
                        <a:t>45.4M</a:t>
                      </a:r>
                    </a:p>
                  </a:txBody>
                  <a:tcPr marL="121920" marR="121920" marT="60960" marB="60960" anchor="ctr">
                    <a:lnL>
                      <a:noFill/>
                    </a:lnL>
                    <a:lnR>
                      <a:noFill/>
                    </a:lnR>
                    <a:lnT w="3175" cap="flat" cmpd="sng" algn="ctr">
                      <a:solidFill>
                        <a:srgbClr val="3D3D3D"/>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6" name="TextBox 15">
            <a:extLst>
              <a:ext uri="{FF2B5EF4-FFF2-40B4-BE49-F238E27FC236}">
                <a16:creationId xmlns:a16="http://schemas.microsoft.com/office/drawing/2014/main" id="{E073D40C-813D-EB77-C4DD-99D80629E934}"/>
              </a:ext>
            </a:extLst>
          </p:cNvPr>
          <p:cNvSpPr txBox="1"/>
          <p:nvPr/>
        </p:nvSpPr>
        <p:spPr>
          <a:xfrm>
            <a:off x="3567361" y="3399666"/>
            <a:ext cx="3376956" cy="461665"/>
          </a:xfrm>
          <a:prstGeom prst="rect">
            <a:avLst/>
          </a:prstGeom>
          <a:noFill/>
        </p:spPr>
        <p:txBody>
          <a:bodyPr wrap="square" rtlCol="0">
            <a:spAutoFit/>
          </a:bodyPr>
          <a:lstStyle/>
          <a:p>
            <a:pPr algn="l"/>
            <a:r>
              <a:rPr lang="en-US" sz="2400" dirty="0">
                <a:solidFill>
                  <a:schemeClr val="accent1"/>
                </a:solidFill>
                <a:latin typeface="Alliance No.1 Regular (Body)"/>
                <a:ea typeface="Source Serif 4 14pt Light" panose="02040603050405020204" pitchFamily="18" charset="0"/>
                <a:cs typeface="IBM Plex Sans" charset="0"/>
              </a:rPr>
              <a:t>Sample data elements:</a:t>
            </a:r>
          </a:p>
        </p:txBody>
      </p:sp>
      <p:sp>
        <p:nvSpPr>
          <p:cNvPr id="3" name="Text Placeholder 3">
            <a:extLst>
              <a:ext uri="{FF2B5EF4-FFF2-40B4-BE49-F238E27FC236}">
                <a16:creationId xmlns:a16="http://schemas.microsoft.com/office/drawing/2014/main" id="{8976B401-9B65-C2A8-A097-D61BB8AED347}"/>
              </a:ext>
            </a:extLst>
          </p:cNvPr>
          <p:cNvSpPr txBox="1">
            <a:spLocks/>
          </p:cNvSpPr>
          <p:nvPr/>
        </p:nvSpPr>
        <p:spPr>
          <a:xfrm>
            <a:off x="3669881" y="3978490"/>
            <a:ext cx="6405265" cy="481596"/>
          </a:xfrm>
          <a:prstGeom prst="rect">
            <a:avLst/>
          </a:prstGeom>
        </p:spPr>
        <p:txBody>
          <a:bodyPr vert="horz" lIns="0" tIns="0" rIns="0" bIns="0" rtlCol="0">
            <a:noAutofit/>
          </a:bodyPr>
          <a:lstStyle>
            <a:lvl1pPr marL="0" indent="0" algn="l" defTabSz="685800" rtl="0" eaLnBrk="1" latinLnBrk="0" hangingPunct="1">
              <a:lnSpc>
                <a:spcPct val="114000"/>
              </a:lnSpc>
              <a:spcBef>
                <a:spcPts val="600"/>
              </a:spcBef>
              <a:buFont typeface="Alliance No.1 Regular"/>
              <a:buNone/>
              <a:defRPr sz="1000" kern="1200">
                <a:solidFill>
                  <a:schemeClr val="tx1"/>
                </a:solidFill>
                <a:latin typeface="+mn-lt"/>
                <a:ea typeface="+mn-ea"/>
                <a:cs typeface="+mn-cs"/>
              </a:defRPr>
            </a:lvl1pPr>
            <a:lvl2pPr marL="18288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2pPr>
            <a:lvl3pPr marL="36576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3pPr>
            <a:lvl4pPr marL="54864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4pPr>
            <a:lvl5pPr marL="73152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n-US" sz="1400" dirty="0">
                <a:solidFill>
                  <a:srgbClr val="20201F"/>
                </a:solidFill>
              </a:rPr>
              <a:t>Copays and coinsurance, for various care settings (both in-network and out of network), deductibles, out of pocket maximums / spending limits, plan enrollment start and end dates</a:t>
            </a:r>
          </a:p>
        </p:txBody>
      </p:sp>
      <p:sp>
        <p:nvSpPr>
          <p:cNvPr id="4" name="TextBox 3">
            <a:extLst>
              <a:ext uri="{FF2B5EF4-FFF2-40B4-BE49-F238E27FC236}">
                <a16:creationId xmlns:a16="http://schemas.microsoft.com/office/drawing/2014/main" id="{482E7A51-7D2F-6A15-C7CB-6D4E929E553A}"/>
              </a:ext>
            </a:extLst>
          </p:cNvPr>
          <p:cNvSpPr txBox="1"/>
          <p:nvPr/>
        </p:nvSpPr>
        <p:spPr>
          <a:xfrm>
            <a:off x="3565713" y="4659253"/>
            <a:ext cx="8052788" cy="379656"/>
          </a:xfrm>
          <a:prstGeom prst="rect">
            <a:avLst/>
          </a:prstGeom>
          <a:noFill/>
        </p:spPr>
        <p:txBody>
          <a:bodyPr wrap="square" rtlCol="0">
            <a:spAutoFit/>
          </a:bodyPr>
          <a:lstStyle/>
          <a:p>
            <a:r>
              <a:rPr lang="en-US" sz="1867">
                <a:solidFill>
                  <a:srgbClr val="20201F"/>
                </a:solidFill>
                <a:latin typeface="Source Serif Pro" panose="02040603050405020204" pitchFamily="18" charset="0"/>
                <a:ea typeface="Source Serif Pro" panose="02040603050405020204" pitchFamily="18" charset="0"/>
                <a:cs typeface="IBM Plex Sans" charset="0"/>
              </a:rPr>
              <a:t>The Benefit Plan Design Database allows researchers to do the following:</a:t>
            </a:r>
          </a:p>
        </p:txBody>
      </p:sp>
      <p:sp>
        <p:nvSpPr>
          <p:cNvPr id="6" name="Text Placeholder 3">
            <a:extLst>
              <a:ext uri="{FF2B5EF4-FFF2-40B4-BE49-F238E27FC236}">
                <a16:creationId xmlns:a16="http://schemas.microsoft.com/office/drawing/2014/main" id="{081FDFDA-E78E-9BB5-CCFA-AE87483573A4}"/>
              </a:ext>
            </a:extLst>
          </p:cNvPr>
          <p:cNvSpPr txBox="1">
            <a:spLocks/>
          </p:cNvSpPr>
          <p:nvPr/>
        </p:nvSpPr>
        <p:spPr>
          <a:xfrm>
            <a:off x="3668234" y="5131030"/>
            <a:ext cx="6405265" cy="915532"/>
          </a:xfrm>
          <a:prstGeom prst="rect">
            <a:avLst/>
          </a:prstGeom>
        </p:spPr>
        <p:txBody>
          <a:bodyPr vert="horz" lIns="0" tIns="0" rIns="0" bIns="0" rtlCol="0">
            <a:noAutofit/>
          </a:bodyPr>
          <a:lstStyle>
            <a:lvl1pPr marL="0" indent="0" algn="l" defTabSz="685800" rtl="0" eaLnBrk="1" latinLnBrk="0" hangingPunct="1">
              <a:lnSpc>
                <a:spcPct val="114000"/>
              </a:lnSpc>
              <a:spcBef>
                <a:spcPts val="600"/>
              </a:spcBef>
              <a:buFont typeface="Alliance No.1 Regular"/>
              <a:buNone/>
              <a:defRPr sz="1000" kern="1200">
                <a:solidFill>
                  <a:schemeClr val="tx1"/>
                </a:solidFill>
                <a:latin typeface="+mn-lt"/>
                <a:ea typeface="+mn-ea"/>
                <a:cs typeface="+mn-cs"/>
              </a:defRPr>
            </a:lvl1pPr>
            <a:lvl2pPr marL="18288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2pPr>
            <a:lvl3pPr marL="36576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3pPr>
            <a:lvl4pPr marL="54864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4pPr>
            <a:lvl5pPr marL="73152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9pPr>
          </a:lstStyle>
          <a:p>
            <a:pPr marL="228594" indent="-228594">
              <a:lnSpc>
                <a:spcPct val="100000"/>
              </a:lnSpc>
              <a:spcBef>
                <a:spcPts val="0"/>
              </a:spcBef>
              <a:spcAft>
                <a:spcPts val="800"/>
              </a:spcAft>
              <a:buFont typeface="Arial" panose="020B0604020202020204" pitchFamily="34" charset="0"/>
              <a:buChar char="–"/>
            </a:pPr>
            <a:r>
              <a:rPr lang="en-US" sz="1400" dirty="0">
                <a:solidFill>
                  <a:srgbClr val="AD33FF"/>
                </a:solidFill>
              </a:rPr>
              <a:t>Evaluate the impact of health plan features </a:t>
            </a:r>
            <a:r>
              <a:rPr lang="en-US" sz="1400" dirty="0">
                <a:solidFill>
                  <a:srgbClr val="20201F"/>
                </a:solidFill>
              </a:rPr>
              <a:t>on healthcare utilization</a:t>
            </a:r>
          </a:p>
          <a:p>
            <a:pPr marL="228594" indent="-228594">
              <a:lnSpc>
                <a:spcPct val="100000"/>
              </a:lnSpc>
              <a:spcBef>
                <a:spcPts val="0"/>
              </a:spcBef>
              <a:spcAft>
                <a:spcPts val="800"/>
              </a:spcAft>
              <a:buFont typeface="Arial" panose="020B0604020202020204" pitchFamily="34" charset="0"/>
              <a:buChar char="–"/>
            </a:pPr>
            <a:r>
              <a:rPr lang="en-US" sz="1400" dirty="0">
                <a:solidFill>
                  <a:srgbClr val="AD33FF"/>
                </a:solidFill>
              </a:rPr>
              <a:t>Assess the relative performance of plan types </a:t>
            </a:r>
            <a:r>
              <a:rPr lang="en-US" sz="1400" dirty="0">
                <a:solidFill>
                  <a:srgbClr val="20201F"/>
                </a:solidFill>
              </a:rPr>
              <a:t>with varying managed care features</a:t>
            </a:r>
          </a:p>
          <a:p>
            <a:pPr marL="228594" indent="-228594">
              <a:lnSpc>
                <a:spcPct val="100000"/>
              </a:lnSpc>
              <a:spcBef>
                <a:spcPts val="0"/>
              </a:spcBef>
              <a:spcAft>
                <a:spcPts val="800"/>
              </a:spcAft>
              <a:buFont typeface="Arial" panose="020B0604020202020204" pitchFamily="34" charset="0"/>
              <a:buChar char="–"/>
            </a:pPr>
            <a:r>
              <a:rPr lang="en-US" sz="1400" dirty="0">
                <a:solidFill>
                  <a:srgbClr val="AD33FF"/>
                </a:solidFill>
              </a:rPr>
              <a:t>Include detailed plan provisions</a:t>
            </a:r>
            <a:r>
              <a:rPr lang="en-US" sz="1400" dirty="0">
                <a:solidFill>
                  <a:srgbClr val="20201F"/>
                </a:solidFill>
              </a:rPr>
              <a:t>, such as copayments, deductibles and coverage options in analysis of healthcare cost and use</a:t>
            </a:r>
          </a:p>
        </p:txBody>
      </p:sp>
      <p:grpSp>
        <p:nvGrpSpPr>
          <p:cNvPr id="13" name="Group 12">
            <a:extLst>
              <a:ext uri="{FF2B5EF4-FFF2-40B4-BE49-F238E27FC236}">
                <a16:creationId xmlns:a16="http://schemas.microsoft.com/office/drawing/2014/main" id="{9FAB8B68-0DAD-B700-7B71-69B0C549F4F6}"/>
              </a:ext>
            </a:extLst>
          </p:cNvPr>
          <p:cNvGrpSpPr/>
          <p:nvPr/>
        </p:nvGrpSpPr>
        <p:grpSpPr>
          <a:xfrm>
            <a:off x="3567360" y="1179006"/>
            <a:ext cx="1925821" cy="1729361"/>
            <a:chOff x="2675520" y="884254"/>
            <a:chExt cx="1444366" cy="1297021"/>
          </a:xfrm>
        </p:grpSpPr>
        <p:sp>
          <p:nvSpPr>
            <p:cNvPr id="17" name="Rounded Rectangle 16">
              <a:extLst>
                <a:ext uri="{FF2B5EF4-FFF2-40B4-BE49-F238E27FC236}">
                  <a16:creationId xmlns:a16="http://schemas.microsoft.com/office/drawing/2014/main" id="{04E35038-DB1B-135C-1105-F3558CDFEA51}"/>
                </a:ext>
              </a:extLst>
            </p:cNvPr>
            <p:cNvSpPr/>
            <p:nvPr/>
          </p:nvSpPr>
          <p:spPr>
            <a:xfrm>
              <a:off x="2786114" y="999586"/>
              <a:ext cx="1333772" cy="1181689"/>
            </a:xfrm>
            <a:prstGeom prst="roundRect">
              <a:avLst>
                <a:gd name="adj" fmla="val 745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ounded Rectangle 17">
              <a:extLst>
                <a:ext uri="{FF2B5EF4-FFF2-40B4-BE49-F238E27FC236}">
                  <a16:creationId xmlns:a16="http://schemas.microsoft.com/office/drawing/2014/main" id="{ECD270D3-246A-1ECB-F30F-E9446ABF124A}"/>
                </a:ext>
              </a:extLst>
            </p:cNvPr>
            <p:cNvSpPr/>
            <p:nvPr/>
          </p:nvSpPr>
          <p:spPr>
            <a:xfrm>
              <a:off x="2675520" y="884254"/>
              <a:ext cx="1333772" cy="1181689"/>
            </a:xfrm>
            <a:prstGeom prst="roundRect">
              <a:avLst>
                <a:gd name="adj" fmla="val 74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5" name="Graphic 4">
            <a:extLst>
              <a:ext uri="{FF2B5EF4-FFF2-40B4-BE49-F238E27FC236}">
                <a16:creationId xmlns:a16="http://schemas.microsoft.com/office/drawing/2014/main" id="{B3151748-7E41-9514-3B53-D49FFDC8C3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17629" y="1522528"/>
            <a:ext cx="877824" cy="877824"/>
          </a:xfrm>
          <a:prstGeom prst="rect">
            <a:avLst/>
          </a:prstGeom>
        </p:spPr>
      </p:pic>
    </p:spTree>
    <p:extLst>
      <p:ext uri="{BB962C8B-B14F-4D97-AF65-F5344CB8AC3E}">
        <p14:creationId xmlns:p14="http://schemas.microsoft.com/office/powerpoint/2010/main" val="231006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B9B74D16-92CA-6DEF-0F48-8F75226F5FC9}"/>
              </a:ext>
            </a:extLst>
          </p:cNvPr>
          <p:cNvSpPr txBox="1">
            <a:spLocks/>
          </p:cNvSpPr>
          <p:nvPr/>
        </p:nvSpPr>
        <p:spPr>
          <a:xfrm>
            <a:off x="17826" y="1613593"/>
            <a:ext cx="2976035" cy="4947147"/>
          </a:xfrm>
          <a:prstGeom prst="roundRect">
            <a:avLst>
              <a:gd name="adj" fmla="val 3557"/>
            </a:avLst>
          </a:prstGeom>
          <a:solidFill>
            <a:srgbClr val="F3F1ED"/>
          </a:solidFill>
        </p:spPr>
        <p:txBody>
          <a:bodyPr/>
          <a:lstStyle>
            <a:lvl1pPr marL="0" indent="0" algn="l" defTabSz="685800" rtl="0" eaLnBrk="1" latinLnBrk="0" hangingPunct="1">
              <a:lnSpc>
                <a:spcPct val="114000"/>
              </a:lnSpc>
              <a:spcBef>
                <a:spcPts val="600"/>
              </a:spcBef>
              <a:buFont typeface="Alliance No.1 Regular"/>
              <a:buNone/>
              <a:defRPr sz="1000" kern="1200">
                <a:solidFill>
                  <a:schemeClr val="tx1"/>
                </a:solidFill>
                <a:latin typeface="+mn-lt"/>
                <a:ea typeface="+mn-ea"/>
                <a:cs typeface="+mn-cs"/>
              </a:defRPr>
            </a:lvl1pPr>
            <a:lvl2pPr marL="18288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2pPr>
            <a:lvl3pPr marL="36576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3pPr>
            <a:lvl4pPr marL="54864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4pPr>
            <a:lvl5pPr marL="73152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9pPr>
          </a:lstStyle>
          <a:p>
            <a:br>
              <a:rPr lang="en-US" sz="1333">
                <a:solidFill>
                  <a:schemeClr val="bg1"/>
                </a:solidFill>
              </a:rPr>
            </a:br>
            <a:br>
              <a:rPr lang="en-US" sz="1333">
                <a:solidFill>
                  <a:schemeClr val="bg1"/>
                </a:solidFill>
              </a:rPr>
            </a:br>
            <a:br>
              <a:rPr lang="en-US" sz="1333">
                <a:solidFill>
                  <a:schemeClr val="bg1"/>
                </a:solidFill>
              </a:rPr>
            </a:br>
            <a:endParaRPr lang="en-US" sz="1333">
              <a:solidFill>
                <a:schemeClr val="bg1"/>
              </a:solidFill>
            </a:endParaRPr>
          </a:p>
        </p:txBody>
      </p:sp>
      <p:sp>
        <p:nvSpPr>
          <p:cNvPr id="23" name="Rounded Rectangle 22">
            <a:extLst>
              <a:ext uri="{FF2B5EF4-FFF2-40B4-BE49-F238E27FC236}">
                <a16:creationId xmlns:a16="http://schemas.microsoft.com/office/drawing/2014/main" id="{55FBE033-21D0-B5D3-B1CC-6D8D0FDFAA0E}"/>
              </a:ext>
            </a:extLst>
          </p:cNvPr>
          <p:cNvSpPr/>
          <p:nvPr/>
        </p:nvSpPr>
        <p:spPr>
          <a:xfrm>
            <a:off x="3714819" y="1332782"/>
            <a:ext cx="1778363" cy="1575585"/>
          </a:xfrm>
          <a:prstGeom prst="roundRect">
            <a:avLst>
              <a:gd name="adj" fmla="val 745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itle 8">
            <a:extLst>
              <a:ext uri="{FF2B5EF4-FFF2-40B4-BE49-F238E27FC236}">
                <a16:creationId xmlns:a16="http://schemas.microsoft.com/office/drawing/2014/main" id="{A594CF2D-B4E6-0043-0FD3-1A8FF440C990}"/>
              </a:ext>
            </a:extLst>
          </p:cNvPr>
          <p:cNvSpPr txBox="1">
            <a:spLocks/>
          </p:cNvSpPr>
          <p:nvPr/>
        </p:nvSpPr>
        <p:spPr>
          <a:xfrm>
            <a:off x="183019" y="192260"/>
            <a:ext cx="11848208" cy="780288"/>
          </a:xfrm>
          <a:prstGeom prst="rect">
            <a:avLst/>
          </a:prstGeom>
        </p:spPr>
        <p:txBody>
          <a:bodyPr/>
          <a:lstStyle>
            <a:lvl1pPr algn="l" defTabSz="685800" rtl="0" eaLnBrk="1" latinLnBrk="0" hangingPunct="1">
              <a:lnSpc>
                <a:spcPct val="100000"/>
              </a:lnSpc>
              <a:spcBef>
                <a:spcPct val="0"/>
              </a:spcBef>
              <a:buNone/>
              <a:defRPr sz="1800" kern="1200">
                <a:solidFill>
                  <a:schemeClr val="tx1"/>
                </a:solidFill>
                <a:latin typeface="+mj-lt"/>
                <a:ea typeface="+mj-ea"/>
                <a:cs typeface="+mj-cs"/>
              </a:defRPr>
            </a:lvl1pPr>
          </a:lstStyle>
          <a:p>
            <a:r>
              <a:rPr lang="en-US" sz="3600" b="1" dirty="0" err="1">
                <a:latin typeface="Source Serif Pro Light" panose="02040303050405020204" pitchFamily="18" charset="0"/>
              </a:rPr>
              <a:t>MarketScan</a:t>
            </a:r>
            <a:r>
              <a:rPr lang="en-US" sz="3600" b="1" baseline="30000" dirty="0">
                <a:latin typeface="Source Serif Pro Light" panose="02040303050405020204" pitchFamily="18" charset="0"/>
              </a:rPr>
              <a:t>®</a:t>
            </a:r>
            <a:r>
              <a:rPr lang="en-US" sz="3600" b="1" dirty="0">
                <a:latin typeface="Source Serif Pro Light" panose="02040303050405020204" pitchFamily="18" charset="0"/>
              </a:rPr>
              <a:t> Health Risk Assessment Database</a:t>
            </a:r>
          </a:p>
        </p:txBody>
      </p:sp>
      <p:sp>
        <p:nvSpPr>
          <p:cNvPr id="70" name="Text Placeholder 3">
            <a:extLst>
              <a:ext uri="{FF2B5EF4-FFF2-40B4-BE49-F238E27FC236}">
                <a16:creationId xmlns:a16="http://schemas.microsoft.com/office/drawing/2014/main" id="{3760B124-EF4F-6CD9-9B0E-47DC971671A4}"/>
              </a:ext>
            </a:extLst>
          </p:cNvPr>
          <p:cNvSpPr txBox="1">
            <a:spLocks/>
          </p:cNvSpPr>
          <p:nvPr/>
        </p:nvSpPr>
        <p:spPr>
          <a:xfrm>
            <a:off x="304800" y="1599178"/>
            <a:ext cx="2213987" cy="4334933"/>
          </a:xfrm>
          <a:prstGeom prst="rect">
            <a:avLst/>
          </a:prstGeom>
        </p:spPr>
        <p:txBody>
          <a:bodyPr vert="horz" lIns="0" tIns="0" rIns="0" bIns="0" rtlCol="0">
            <a:noAutofit/>
          </a:bodyPr>
          <a:lstStyle>
            <a:lvl1pPr marL="0" indent="0" algn="l" defTabSz="685800" rtl="0" eaLnBrk="1" latinLnBrk="0" hangingPunct="1">
              <a:lnSpc>
                <a:spcPct val="114000"/>
              </a:lnSpc>
              <a:spcBef>
                <a:spcPts val="600"/>
              </a:spcBef>
              <a:buFont typeface="Alliance No.1 Regular"/>
              <a:buNone/>
              <a:defRPr sz="1000" kern="1200">
                <a:solidFill>
                  <a:schemeClr val="tx1"/>
                </a:solidFill>
                <a:latin typeface="+mn-lt"/>
                <a:ea typeface="+mn-ea"/>
                <a:cs typeface="+mn-cs"/>
              </a:defRPr>
            </a:lvl1pPr>
            <a:lvl2pPr marL="18288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2pPr>
            <a:lvl3pPr marL="36576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3pPr>
            <a:lvl4pPr marL="54864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4pPr>
            <a:lvl5pPr marL="73152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9pPr>
          </a:lstStyle>
          <a:p>
            <a:pPr marL="228594" indent="-228594">
              <a:lnSpc>
                <a:spcPct val="100000"/>
              </a:lnSpc>
              <a:spcBef>
                <a:spcPts val="0"/>
              </a:spcBef>
              <a:buFont typeface="Apple Symbols" panose="02000000000000000000" pitchFamily="2" charset="-79"/>
              <a:buChar char="⎼"/>
            </a:pPr>
            <a:r>
              <a:rPr lang="en-US" sz="1400" dirty="0">
                <a:latin typeface="Alliance No.1 Regular (Body)"/>
              </a:rPr>
              <a:t>Patient-reported health behaviors and clinical data linked to claims data</a:t>
            </a:r>
            <a:br>
              <a:rPr lang="en-US" sz="1400" dirty="0">
                <a:latin typeface="Alliance No.1 Regular (Body)"/>
              </a:rPr>
            </a:br>
            <a:endParaRPr lang="en-US" sz="1400" dirty="0">
              <a:latin typeface="Alliance No.1 Regular (Body)"/>
            </a:endParaRPr>
          </a:p>
          <a:p>
            <a:pPr marL="228594" indent="-228594">
              <a:lnSpc>
                <a:spcPct val="100000"/>
              </a:lnSpc>
              <a:spcBef>
                <a:spcPts val="0"/>
              </a:spcBef>
              <a:buFont typeface="Apple Symbols" panose="02000000000000000000" pitchFamily="2" charset="-79"/>
              <a:buChar char="⎼"/>
            </a:pPr>
            <a:r>
              <a:rPr lang="en-US" sz="1400" dirty="0">
                <a:latin typeface="Alliance No.1 Regular (Body)"/>
              </a:rPr>
              <a:t>Standardized HRA data combined with claims yield research opportunities</a:t>
            </a:r>
            <a:br>
              <a:rPr lang="en-US" sz="1400" dirty="0">
                <a:latin typeface="Alliance No.1 Regular (Body)"/>
              </a:rPr>
            </a:br>
            <a:endParaRPr lang="en-US" sz="1400" dirty="0">
              <a:latin typeface="Alliance No.1 Regular (Body)"/>
            </a:endParaRPr>
          </a:p>
          <a:p>
            <a:pPr marL="228594" indent="-228594">
              <a:lnSpc>
                <a:spcPct val="100000"/>
              </a:lnSpc>
              <a:spcBef>
                <a:spcPts val="0"/>
              </a:spcBef>
              <a:buFont typeface="Apple Symbols" panose="02000000000000000000" pitchFamily="2" charset="-79"/>
              <a:buChar char="⎼"/>
            </a:pPr>
            <a:r>
              <a:rPr lang="en-US" sz="1400" dirty="0">
                <a:latin typeface="Alliance No.1 Regular (Body)"/>
              </a:rPr>
              <a:t>Key targets for research</a:t>
            </a:r>
            <a:br>
              <a:rPr lang="en-US" sz="1400" dirty="0">
                <a:latin typeface="Alliance No.1 Regular (Body)"/>
              </a:rPr>
            </a:br>
            <a:r>
              <a:rPr lang="en-US" sz="1400" dirty="0">
                <a:latin typeface="Alliance No.1 Regular (Body)"/>
              </a:rPr>
              <a:t> </a:t>
            </a:r>
          </a:p>
          <a:p>
            <a:pPr marL="228594" indent="-228594">
              <a:lnSpc>
                <a:spcPct val="100000"/>
              </a:lnSpc>
              <a:spcBef>
                <a:spcPts val="0"/>
              </a:spcBef>
              <a:buFont typeface="Apple Symbols" panose="02000000000000000000" pitchFamily="2" charset="-79"/>
              <a:buChar char="⎼"/>
            </a:pPr>
            <a:r>
              <a:rPr lang="en-US" sz="1400" dirty="0">
                <a:latin typeface="Alliance No.1 Regular (Body)"/>
              </a:rPr>
              <a:t>Completes the full health and productivity picture along with claims, absence, short-term disability and workers’ compensation data</a:t>
            </a:r>
            <a:br>
              <a:rPr lang="en-US" sz="1400" dirty="0">
                <a:latin typeface="Alliance No.1 Regular (Body)"/>
              </a:rPr>
            </a:br>
            <a:endParaRPr lang="en-US" sz="1400" dirty="0">
              <a:latin typeface="Alliance No.1 Regular (Body)"/>
            </a:endParaRPr>
          </a:p>
          <a:p>
            <a:pPr marL="228594" indent="-228594">
              <a:lnSpc>
                <a:spcPct val="100000"/>
              </a:lnSpc>
              <a:spcBef>
                <a:spcPts val="0"/>
              </a:spcBef>
              <a:buFont typeface="Apple Symbols" panose="02000000000000000000" pitchFamily="2" charset="-79"/>
              <a:buChar char="⎼"/>
            </a:pPr>
            <a:r>
              <a:rPr lang="en-US" sz="1400" dirty="0">
                <a:latin typeface="Alliance No.1 Regular (Body)"/>
              </a:rPr>
              <a:t>Potential study areas: obesity, cardiovascular disease, metabolic syndrome, smoking cessation, alcohol consumption, insomnia</a:t>
            </a:r>
          </a:p>
        </p:txBody>
      </p:sp>
      <p:graphicFrame>
        <p:nvGraphicFramePr>
          <p:cNvPr id="4" name="Table Placeholder" descr="3-column, 14 row table example">
            <a:extLst>
              <a:ext uri="{FF2B5EF4-FFF2-40B4-BE49-F238E27FC236}">
                <a16:creationId xmlns:a16="http://schemas.microsoft.com/office/drawing/2014/main" id="{23A272AE-7938-2D2D-CC49-29B05BD70A9E}"/>
              </a:ext>
            </a:extLst>
          </p:cNvPr>
          <p:cNvGraphicFramePr>
            <a:graphicFrameLocks/>
          </p:cNvGraphicFramePr>
          <p:nvPr>
            <p:extLst>
              <p:ext uri="{D42A27DB-BD31-4B8C-83A1-F6EECF244321}">
                <p14:modId xmlns:p14="http://schemas.microsoft.com/office/powerpoint/2010/main" val="3960286342"/>
              </p:ext>
            </p:extLst>
          </p:nvPr>
        </p:nvGraphicFramePr>
        <p:xfrm>
          <a:off x="3567361" y="3991146"/>
          <a:ext cx="7871583" cy="2804182"/>
        </p:xfrm>
        <a:graphic>
          <a:graphicData uri="http://schemas.openxmlformats.org/drawingml/2006/table">
            <a:tbl>
              <a:tblPr firstRow="1" bandRow="1">
                <a:tableStyleId>{E8034E78-7F5D-4C2E-B375-FC64B27BC917}</a:tableStyleId>
              </a:tblPr>
              <a:tblGrid>
                <a:gridCol w="7871583">
                  <a:extLst>
                    <a:ext uri="{9D8B030D-6E8A-4147-A177-3AD203B41FA5}">
                      <a16:colId xmlns:a16="http://schemas.microsoft.com/office/drawing/2014/main" val="20001"/>
                    </a:ext>
                  </a:extLst>
                </a:gridCol>
              </a:tblGrid>
              <a:tr h="233701">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defRPr/>
                      </a:pPr>
                      <a:r>
                        <a:rPr kumimoji="0" lang="en-US" sz="1800" b="0" u="none" strike="noStrike" cap="none" normalizeH="0" baseline="0" dirty="0">
                          <a:ln>
                            <a:noFill/>
                          </a:ln>
                          <a:solidFill>
                            <a:srgbClr val="AD33FF"/>
                          </a:solidFill>
                          <a:effectLst/>
                          <a:latin typeface="Alliance No.1 Regular (Body)"/>
                        </a:rPr>
                        <a:t>Biometric information</a:t>
                      </a:r>
                      <a:endParaRPr kumimoji="0" lang="en-US" sz="1800" b="0" i="0" u="none" strike="noStrike" cap="none" normalizeH="0" baseline="0" dirty="0">
                        <a:ln>
                          <a:noFill/>
                        </a:ln>
                        <a:solidFill>
                          <a:srgbClr val="AD33FF"/>
                        </a:solidFill>
                        <a:effectLst/>
                        <a:latin typeface="Alliance No.1 Regular (Body)"/>
                      </a:endParaRPr>
                    </a:p>
                  </a:txBody>
                  <a:tcPr marL="141324" marR="141324" marT="45731" marB="45731" horzOverflow="overflow">
                    <a:lnL>
                      <a:noFill/>
                    </a:lnL>
                    <a:lnR>
                      <a:noFill/>
                    </a:lnR>
                    <a:lnT>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33680">
                <a:tc>
                  <a:txBody>
                    <a:bodyPr/>
                    <a:lstStyle/>
                    <a:p>
                      <a:pPr marL="228600" marR="0" lvl="0" indent="-228600" algn="l" defTabSz="914400" rtl="0" eaLnBrk="0" fontAlgn="base" latinLnBrk="0" hangingPunct="0">
                        <a:lnSpc>
                          <a:spcPct val="100000"/>
                        </a:lnSpc>
                        <a:spcBef>
                          <a:spcPct val="0"/>
                        </a:spcBef>
                        <a:spcAft>
                          <a:spcPct val="0"/>
                        </a:spcAft>
                        <a:buClr>
                          <a:schemeClr val="tx2"/>
                        </a:buClr>
                        <a:buSzTx/>
                        <a:buFontTx/>
                        <a:buNone/>
                        <a:tabLst/>
                      </a:pPr>
                      <a:r>
                        <a:rPr kumimoji="0" lang="en-US" sz="1400" b="0" u="none" strike="noStrike" cap="none" normalizeH="0" baseline="0" dirty="0">
                          <a:ln>
                            <a:noFill/>
                          </a:ln>
                          <a:solidFill>
                            <a:srgbClr val="20201F"/>
                          </a:solidFill>
                          <a:effectLst/>
                          <a:latin typeface="Alliance No.1 Regular (Body)"/>
                        </a:rPr>
                        <a:t>Height, weight, body mass index (BMI), total cholesterol, HDL, LDL, glucose, blood pressure</a:t>
                      </a:r>
                      <a:endParaRPr kumimoji="0" lang="en-US" sz="1400" b="0" i="0" u="none" strike="noStrike" cap="none" normalizeH="0" baseline="0" dirty="0">
                        <a:ln>
                          <a:noFill/>
                        </a:ln>
                        <a:solidFill>
                          <a:srgbClr val="20201F"/>
                        </a:solidFill>
                        <a:effectLst/>
                        <a:latin typeface="Alliance No.1 Regular (Body)"/>
                        <a:cs typeface="Times New Roman" pitchFamily="18" charset="0"/>
                      </a:endParaRPr>
                    </a:p>
                  </a:txBody>
                  <a:tcPr marL="142347" marR="142347" horzOverflow="overflow">
                    <a:lnL>
                      <a:noFill/>
                    </a:lnL>
                    <a:lnR>
                      <a:noFill/>
                    </a:lnR>
                    <a:lnT w="3175" cap="flat" cmpd="sng" algn="ctr">
                      <a:solidFill>
                        <a:schemeClr val="tx2"/>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4160">
                <a:tc>
                  <a:txBody>
                    <a:bodyPr/>
                    <a:lstStyle/>
                    <a:p>
                      <a:pPr marL="0" marR="0" lvl="0" indent="0" algn="l" defTabSz="725139" rtl="0" eaLnBrk="1" fontAlgn="auto" latinLnBrk="0" hangingPunct="1">
                        <a:lnSpc>
                          <a:spcPct val="100000"/>
                        </a:lnSpc>
                        <a:spcBef>
                          <a:spcPts val="0"/>
                        </a:spcBef>
                        <a:spcAft>
                          <a:spcPts val="0"/>
                        </a:spcAft>
                        <a:buClrTx/>
                        <a:buSzTx/>
                        <a:buFontTx/>
                        <a:buNone/>
                        <a:tabLst/>
                        <a:defRPr/>
                      </a:pPr>
                      <a:r>
                        <a:rPr kumimoji="0" lang="en-US" sz="1400" b="0" u="none" strike="noStrike" cap="none" normalizeH="0" baseline="0" dirty="0">
                          <a:ln>
                            <a:noFill/>
                          </a:ln>
                          <a:solidFill>
                            <a:srgbClr val="AD33FF"/>
                          </a:solidFill>
                          <a:effectLst/>
                          <a:latin typeface="Alliance No.1 Regular (Body)"/>
                        </a:rPr>
                        <a:t>Health behaviors</a:t>
                      </a:r>
                      <a:endParaRPr kumimoji="0" lang="en-US" sz="1400" b="0" i="0" u="none" strike="noStrike" cap="none" normalizeH="0" baseline="0" dirty="0">
                        <a:ln>
                          <a:noFill/>
                        </a:ln>
                        <a:solidFill>
                          <a:srgbClr val="AD33FF"/>
                        </a:solidFill>
                        <a:effectLst/>
                        <a:latin typeface="Alliance No.1 Regular (Body)"/>
                      </a:endParaRPr>
                    </a:p>
                  </a:txBody>
                  <a:tcPr marL="121920" marR="121920" marT="60960" marB="60960">
                    <a:lnL>
                      <a:noFill/>
                    </a:lnL>
                    <a:lnR>
                      <a:noFill/>
                    </a:lnR>
                    <a:lnT w="12700" cap="flat" cmpd="sng" algn="ctr">
                      <a:solidFill>
                        <a:srgbClr val="E7E2DA"/>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47065">
                <a:tc>
                  <a:txBody>
                    <a:bodyPr/>
                    <a:lstStyle/>
                    <a:p>
                      <a:pPr marL="7938" marR="0" lvl="0" indent="-7938" algn="l" defTabSz="914400" rtl="0" eaLnBrk="0" fontAlgn="base" latinLnBrk="0" hangingPunct="0">
                        <a:lnSpc>
                          <a:spcPct val="100000"/>
                        </a:lnSpc>
                        <a:spcBef>
                          <a:spcPct val="0"/>
                        </a:spcBef>
                        <a:spcAft>
                          <a:spcPct val="0"/>
                        </a:spcAft>
                        <a:buClr>
                          <a:schemeClr val="tx2"/>
                        </a:buClr>
                        <a:buSzTx/>
                        <a:buFontTx/>
                        <a:buNone/>
                        <a:tabLst/>
                      </a:pPr>
                      <a:r>
                        <a:rPr kumimoji="0" lang="en-US" sz="1400" b="0" u="none" strike="noStrike" cap="none" normalizeH="0" baseline="0" dirty="0">
                          <a:ln>
                            <a:noFill/>
                          </a:ln>
                          <a:solidFill>
                            <a:srgbClr val="20201F"/>
                          </a:solidFill>
                          <a:effectLst/>
                          <a:latin typeface="Alliance No.1 Regular (Body)"/>
                        </a:rPr>
                        <a:t>Smoking status, alcohol consumption, sleeping habits, dietary habits, exercise, seatbelt use, fire prevention</a:t>
                      </a:r>
                      <a:endParaRPr kumimoji="0" lang="en-US" sz="1400" b="0" i="0" u="none" strike="noStrike" cap="none" normalizeH="0" baseline="0" dirty="0">
                        <a:ln>
                          <a:noFill/>
                        </a:ln>
                        <a:solidFill>
                          <a:srgbClr val="20201F"/>
                        </a:solidFill>
                        <a:effectLst/>
                        <a:latin typeface="Alliance No.1 Regular (Body)"/>
                        <a:cs typeface="Times New Roman" pitchFamily="18" charset="0"/>
                      </a:endParaRPr>
                    </a:p>
                  </a:txBody>
                  <a:tcPr marL="142347" marR="142347" horzOverflow="overflow">
                    <a:lnL>
                      <a:noFill/>
                    </a:lnL>
                    <a:lnR>
                      <a:noFill/>
                    </a:lnR>
                    <a:lnT w="3175" cap="flat" cmpd="sng" algn="ctr">
                      <a:solidFill>
                        <a:schemeClr val="tx2"/>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64160">
                <a:tc>
                  <a:txBody>
                    <a:bodyPr/>
                    <a:lstStyle/>
                    <a:p>
                      <a:pPr marL="0" marR="0" lvl="0" indent="0" algn="l" defTabSz="725139" rtl="0" eaLnBrk="1" fontAlgn="auto" latinLnBrk="0" hangingPunct="1">
                        <a:lnSpc>
                          <a:spcPct val="100000"/>
                        </a:lnSpc>
                        <a:spcBef>
                          <a:spcPts val="0"/>
                        </a:spcBef>
                        <a:spcAft>
                          <a:spcPts val="0"/>
                        </a:spcAft>
                        <a:buClrTx/>
                        <a:buSzTx/>
                        <a:buFontTx/>
                        <a:buNone/>
                        <a:tabLst/>
                        <a:defRPr/>
                      </a:pPr>
                      <a:r>
                        <a:rPr kumimoji="0" lang="en-US" sz="1400" b="0" u="none" strike="noStrike" cap="none" normalizeH="0" baseline="0" dirty="0">
                          <a:ln>
                            <a:noFill/>
                          </a:ln>
                          <a:solidFill>
                            <a:srgbClr val="AD33FF"/>
                          </a:solidFill>
                          <a:effectLst/>
                          <a:latin typeface="Alliance No.1 Regular (Body)"/>
                        </a:rPr>
                        <a:t>Intent to change behavior </a:t>
                      </a:r>
                      <a:endParaRPr kumimoji="0" lang="en-US" sz="1400" b="0" i="0" u="none" strike="noStrike" cap="none" normalizeH="0" baseline="0" dirty="0">
                        <a:ln>
                          <a:noFill/>
                        </a:ln>
                        <a:solidFill>
                          <a:srgbClr val="AD33FF"/>
                        </a:solidFill>
                        <a:effectLst/>
                        <a:latin typeface="Alliance No.1 Regular (Body)"/>
                      </a:endParaRPr>
                    </a:p>
                  </a:txBody>
                  <a:tcPr marL="121920" marR="121920" marT="60960" marB="60960">
                    <a:lnL>
                      <a:noFill/>
                    </a:lnL>
                    <a:lnR>
                      <a:noFill/>
                    </a:lnR>
                    <a:lnT w="12700" cap="flat" cmpd="sng" algn="ctr">
                      <a:solidFill>
                        <a:srgbClr val="E7E2DA"/>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4230833"/>
                  </a:ext>
                </a:extLst>
              </a:tr>
              <a:tr h="242551">
                <a:tc>
                  <a:txBody>
                    <a:bodyPr/>
                    <a:lstStyle/>
                    <a:p>
                      <a:pPr marL="228600" marR="0" lvl="0" indent="-228600" algn="l" defTabSz="914400" rtl="0" eaLnBrk="0" fontAlgn="base" latinLnBrk="0" hangingPunct="0">
                        <a:lnSpc>
                          <a:spcPct val="100000"/>
                        </a:lnSpc>
                        <a:spcBef>
                          <a:spcPct val="0"/>
                        </a:spcBef>
                        <a:spcAft>
                          <a:spcPct val="0"/>
                        </a:spcAft>
                        <a:buClr>
                          <a:schemeClr val="tx2"/>
                        </a:buClr>
                        <a:buSzTx/>
                        <a:buFontTx/>
                        <a:buNone/>
                        <a:tabLst/>
                      </a:pPr>
                      <a:r>
                        <a:rPr kumimoji="0" lang="en-US" sz="1400" b="0" u="none" strike="noStrike" cap="none" normalizeH="0" baseline="0" dirty="0">
                          <a:ln>
                            <a:noFill/>
                          </a:ln>
                          <a:solidFill>
                            <a:srgbClr val="20201F"/>
                          </a:solidFill>
                          <a:effectLst/>
                          <a:latin typeface="Alliance No.1 Regular (Body)"/>
                        </a:rPr>
                        <a:t>Smoking, exercise, diet/weight, stress level, sleeping habits, follow MD advice</a:t>
                      </a:r>
                      <a:endParaRPr kumimoji="0" lang="en-US" sz="1400" b="0" i="0" u="none" strike="noStrike" cap="none" normalizeH="0" baseline="0" dirty="0">
                        <a:ln>
                          <a:noFill/>
                        </a:ln>
                        <a:solidFill>
                          <a:srgbClr val="20201F"/>
                        </a:solidFill>
                        <a:effectLst/>
                        <a:latin typeface="Alliance No.1 Regular (Body)"/>
                        <a:cs typeface="Times New Roman" pitchFamily="18" charset="0"/>
                      </a:endParaRPr>
                    </a:p>
                  </a:txBody>
                  <a:tcPr marL="142347" marR="142347" horzOverflow="overflow">
                    <a:lnL>
                      <a:noFill/>
                    </a:lnL>
                    <a:lnR>
                      <a:noFill/>
                    </a:lnR>
                    <a:lnT w="3175" cap="flat" cmpd="sng" algn="ctr">
                      <a:solidFill>
                        <a:schemeClr val="tx2"/>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1767038"/>
                  </a:ext>
                </a:extLst>
              </a:tr>
              <a:tr h="264160">
                <a:tc>
                  <a:txBody>
                    <a:bodyPr/>
                    <a:lstStyle/>
                    <a:p>
                      <a:pPr marL="0" marR="0" lvl="0" indent="0" algn="l" defTabSz="725139" rtl="0" eaLnBrk="1" fontAlgn="auto" latinLnBrk="0" hangingPunct="1">
                        <a:lnSpc>
                          <a:spcPct val="100000"/>
                        </a:lnSpc>
                        <a:spcBef>
                          <a:spcPts val="0"/>
                        </a:spcBef>
                        <a:spcAft>
                          <a:spcPts val="0"/>
                        </a:spcAft>
                        <a:buClrTx/>
                        <a:buSzTx/>
                        <a:buFontTx/>
                        <a:buNone/>
                        <a:tabLst/>
                        <a:defRPr/>
                      </a:pPr>
                      <a:r>
                        <a:rPr kumimoji="0" lang="en-US" sz="1400" b="0" u="none" strike="noStrike" cap="none" normalizeH="0" baseline="0" dirty="0">
                          <a:ln>
                            <a:noFill/>
                          </a:ln>
                          <a:solidFill>
                            <a:srgbClr val="AD33FF"/>
                          </a:solidFill>
                          <a:effectLst/>
                          <a:latin typeface="Alliance No.1 Regular (Body)"/>
                        </a:rPr>
                        <a:t>Self-assessed health</a:t>
                      </a:r>
                      <a:endParaRPr kumimoji="0" lang="en-US" sz="1400" b="0" i="0" u="none" strike="noStrike" cap="none" normalizeH="0" baseline="0" dirty="0">
                        <a:ln>
                          <a:noFill/>
                        </a:ln>
                        <a:solidFill>
                          <a:srgbClr val="AD33FF"/>
                        </a:solidFill>
                        <a:effectLst/>
                        <a:latin typeface="Alliance No.1 Regular (Body)"/>
                      </a:endParaRPr>
                    </a:p>
                  </a:txBody>
                  <a:tcPr marL="121920" marR="121920" marT="60960" marB="60960">
                    <a:lnL>
                      <a:noFill/>
                    </a:lnL>
                    <a:lnR>
                      <a:noFill/>
                    </a:lnR>
                    <a:lnT w="12700" cap="flat" cmpd="sng" algn="ctr">
                      <a:solidFill>
                        <a:srgbClr val="E7E2DA"/>
                      </a:solidFill>
                      <a:prstDash val="solid"/>
                      <a:round/>
                      <a:headEnd type="none" w="med" len="med"/>
                      <a:tailEnd type="none" w="med" len="med"/>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1783854"/>
                  </a:ext>
                </a:extLst>
              </a:tr>
              <a:tr h="233680">
                <a:tc>
                  <a:txBody>
                    <a:bodyPr/>
                    <a:lstStyle/>
                    <a:p>
                      <a:pPr marL="228600" marR="0" lvl="0" indent="-228600" algn="l" defTabSz="914400" rtl="0" eaLnBrk="0" fontAlgn="base" latinLnBrk="0" hangingPunct="0">
                        <a:lnSpc>
                          <a:spcPct val="100000"/>
                        </a:lnSpc>
                        <a:spcBef>
                          <a:spcPct val="0"/>
                        </a:spcBef>
                        <a:spcAft>
                          <a:spcPct val="0"/>
                        </a:spcAft>
                        <a:buClr>
                          <a:schemeClr val="tx2"/>
                        </a:buClr>
                        <a:buSzTx/>
                        <a:buFontTx/>
                        <a:buNone/>
                        <a:tabLst/>
                      </a:pPr>
                      <a:r>
                        <a:rPr kumimoji="0" lang="en-US" sz="1400" b="0" u="none" strike="noStrike" cap="none" normalizeH="0" baseline="0" dirty="0">
                          <a:ln>
                            <a:noFill/>
                          </a:ln>
                          <a:solidFill>
                            <a:srgbClr val="20201F"/>
                          </a:solidFill>
                          <a:effectLst/>
                          <a:latin typeface="Alliance No.1 Regular (Body)"/>
                        </a:rPr>
                        <a:t>Physical health, mental health, work absence</a:t>
                      </a:r>
                      <a:endParaRPr kumimoji="0" lang="en-US" sz="1400" b="0" i="0" u="none" strike="noStrike" cap="none" normalizeH="0" baseline="0" dirty="0">
                        <a:ln>
                          <a:noFill/>
                        </a:ln>
                        <a:solidFill>
                          <a:srgbClr val="20201F"/>
                        </a:solidFill>
                        <a:effectLst/>
                        <a:latin typeface="Alliance No.1 Regular (Body)"/>
                        <a:cs typeface="Times New Roman" pitchFamily="18" charset="0"/>
                      </a:endParaRPr>
                    </a:p>
                  </a:txBody>
                  <a:tcPr marL="142347" marR="142347" horzOverflow="overflow">
                    <a:lnL>
                      <a:noFill/>
                    </a:lnL>
                    <a:lnR>
                      <a:noFill/>
                    </a:lnR>
                    <a:lnT w="3175"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11" name="Rectangle 10">
            <a:extLst>
              <a:ext uri="{FF2B5EF4-FFF2-40B4-BE49-F238E27FC236}">
                <a16:creationId xmlns:a16="http://schemas.microsoft.com/office/drawing/2014/main" id="{CC38DB15-A3DE-11C6-2905-222A4012F21A}"/>
              </a:ext>
            </a:extLst>
          </p:cNvPr>
          <p:cNvSpPr/>
          <p:nvPr/>
        </p:nvSpPr>
        <p:spPr>
          <a:xfrm>
            <a:off x="9003323" y="1192403"/>
            <a:ext cx="3188677" cy="20534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ounded Rectangle 13">
            <a:extLst>
              <a:ext uri="{FF2B5EF4-FFF2-40B4-BE49-F238E27FC236}">
                <a16:creationId xmlns:a16="http://schemas.microsoft.com/office/drawing/2014/main" id="{952C8DA3-3DB2-2103-B419-6DD73F3550F0}"/>
              </a:ext>
            </a:extLst>
          </p:cNvPr>
          <p:cNvSpPr/>
          <p:nvPr/>
        </p:nvSpPr>
        <p:spPr>
          <a:xfrm>
            <a:off x="6942669" y="1179007"/>
            <a:ext cx="4675832" cy="2066883"/>
          </a:xfrm>
          <a:prstGeom prst="roundRect">
            <a:avLst>
              <a:gd name="adj" fmla="val 745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aphicFrame>
        <p:nvGraphicFramePr>
          <p:cNvPr id="15" name="Table Placeholder" descr="3-column, 14 row table example">
            <a:extLst>
              <a:ext uri="{FF2B5EF4-FFF2-40B4-BE49-F238E27FC236}">
                <a16:creationId xmlns:a16="http://schemas.microsoft.com/office/drawing/2014/main" id="{05766A6F-D19B-4072-D52A-077FB7F1EE2A}"/>
              </a:ext>
            </a:extLst>
          </p:cNvPr>
          <p:cNvGraphicFramePr>
            <a:graphicFrameLocks/>
          </p:cNvGraphicFramePr>
          <p:nvPr>
            <p:extLst>
              <p:ext uri="{D42A27DB-BD31-4B8C-83A1-F6EECF244321}">
                <p14:modId xmlns:p14="http://schemas.microsoft.com/office/powerpoint/2010/main" val="3609755723"/>
              </p:ext>
            </p:extLst>
          </p:nvPr>
        </p:nvGraphicFramePr>
        <p:xfrm>
          <a:off x="7256017" y="1390527"/>
          <a:ext cx="4235097" cy="1341120"/>
        </p:xfrm>
        <a:graphic>
          <a:graphicData uri="http://schemas.openxmlformats.org/drawingml/2006/table">
            <a:tbl>
              <a:tblPr firstRow="1" bandRow="1">
                <a:tableStyleId>{7E9639D4-E3E2-4D34-9284-5A2195B3D0D7}</a:tableStyleId>
              </a:tblPr>
              <a:tblGrid>
                <a:gridCol w="1822873">
                  <a:extLst>
                    <a:ext uri="{9D8B030D-6E8A-4147-A177-3AD203B41FA5}">
                      <a16:colId xmlns:a16="http://schemas.microsoft.com/office/drawing/2014/main" val="20000"/>
                    </a:ext>
                  </a:extLst>
                </a:gridCol>
                <a:gridCol w="2412224">
                  <a:extLst>
                    <a:ext uri="{9D8B030D-6E8A-4147-A177-3AD203B41FA5}">
                      <a16:colId xmlns:a16="http://schemas.microsoft.com/office/drawing/2014/main" val="20001"/>
                    </a:ext>
                  </a:extLst>
                </a:gridCol>
              </a:tblGrid>
              <a:tr h="853440">
                <a:tc>
                  <a:txBody>
                    <a:bodyPr/>
                    <a:lstStyle/>
                    <a:p>
                      <a:pPr marL="0" algn="l" defTabSz="685800" rtl="0" eaLnBrk="1" latinLnBrk="0" hangingPunct="1"/>
                      <a:r>
                        <a:rPr lang="en-US" sz="2400" b="0" i="0" kern="1200" dirty="0">
                          <a:solidFill>
                            <a:schemeClr val="bg1"/>
                          </a:solidFill>
                          <a:latin typeface="Source Serif Pro Light" panose="02040303050405020204" pitchFamily="18" charset="0"/>
                          <a:ea typeface="Source Serif Pro Light" panose="02040303050405020204" pitchFamily="18" charset="0"/>
                          <a:cs typeface="+mn-cs"/>
                        </a:rPr>
                        <a:t>Years</a:t>
                      </a:r>
                    </a:p>
                  </a:txBody>
                  <a:tcPr marL="121920" marR="121920" marT="60960" marB="60960" anchor="ctr">
                    <a:lnL w="9525" cap="flat" cmpd="sng" algn="ctr">
                      <a:noFill/>
                      <a:prstDash val="solid"/>
                    </a:lnL>
                    <a:lnR w="12700" cap="flat" cmpd="sng" algn="ctr">
                      <a:solidFill>
                        <a:schemeClr val="bg1">
                          <a:lumMod val="85000"/>
                        </a:schemeClr>
                      </a:solidFill>
                      <a:prstDash val="solid"/>
                      <a:round/>
                      <a:headEnd type="none" w="med" len="med"/>
                      <a:tailEnd type="none" w="med" len="med"/>
                    </a:lnR>
                    <a:lnT w="9525" cap="flat" cmpd="sng" algn="ctr">
                      <a:noFill/>
                      <a:prstDash val="solid"/>
                    </a:lnT>
                    <a:lnB w="3175" cap="flat" cmpd="sng" algn="ctr">
                      <a:solidFill>
                        <a:srgbClr val="3D3D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800" rtl="0" eaLnBrk="1" latinLnBrk="0" hangingPunct="1"/>
                      <a:r>
                        <a:rPr lang="en-US" sz="2400" b="0" i="0" kern="1200" dirty="0">
                          <a:solidFill>
                            <a:schemeClr val="bg1"/>
                          </a:solidFill>
                          <a:latin typeface="Source Serif Pro Light" panose="02040303050405020204" pitchFamily="18" charset="0"/>
                          <a:ea typeface="Source Serif Pro Light" panose="02040303050405020204" pitchFamily="18" charset="0"/>
                          <a:cs typeface="+mn-cs"/>
                        </a:rPr>
                        <a:t>HRA respondents</a:t>
                      </a:r>
                    </a:p>
                  </a:txBody>
                  <a:tcPr marL="121920" marR="121920" marT="60960" marB="60960" anchor="ctr">
                    <a:lnL w="12700" cap="flat" cmpd="sng" algn="ctr">
                      <a:solidFill>
                        <a:schemeClr val="bg1">
                          <a:lumMod val="85000"/>
                        </a:schemeClr>
                      </a:solidFill>
                      <a:prstDash val="solid"/>
                      <a:round/>
                      <a:headEnd type="none" w="med" len="med"/>
                      <a:tailEnd type="none" w="med" len="med"/>
                    </a:lnL>
                    <a:lnR>
                      <a:noFill/>
                    </a:lnR>
                    <a:lnT w="9525" cap="flat" cmpd="sng" algn="ctr">
                      <a:noFill/>
                      <a:prstDash val="solid"/>
                    </a:lnT>
                    <a:lnB w="3175" cap="flat" cmpd="sng" algn="ctr">
                      <a:solidFill>
                        <a:srgbClr val="3D3D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87680">
                <a:tc>
                  <a:txBody>
                    <a:bodyPr/>
                    <a:lstStyle/>
                    <a:p>
                      <a:pPr marL="0" algn="l" defTabSz="685800" rtl="0" eaLnBrk="1" latinLnBrk="0" hangingPunct="1"/>
                      <a:r>
                        <a:rPr lang="en-US" sz="2400" kern="1200" dirty="0">
                          <a:solidFill>
                            <a:schemeClr val="bg1"/>
                          </a:solidFill>
                          <a:latin typeface="Alliance No.1 Regular (Body)"/>
                          <a:ea typeface="+mn-ea"/>
                          <a:cs typeface="+mn-cs"/>
                        </a:rPr>
                        <a:t>2017-2021</a:t>
                      </a:r>
                    </a:p>
                  </a:txBody>
                  <a:tcPr marL="121920" marR="121920" marT="60960" marB="60960" anchor="ctr">
                    <a:lnL w="9525" cap="flat" cmpd="sng" algn="ctr">
                      <a:noFill/>
                      <a:prstDash val="solid"/>
                    </a:lnL>
                    <a:lnR>
                      <a:noFill/>
                    </a:lnR>
                    <a:lnT w="3175" cap="flat" cmpd="sng" algn="ctr">
                      <a:solidFill>
                        <a:srgbClr val="3D3D3D"/>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c>
                  <a:txBody>
                    <a:bodyPr/>
                    <a:lstStyle/>
                    <a:p>
                      <a:pPr marL="0" algn="l" defTabSz="685800" rtl="0" eaLnBrk="1" latinLnBrk="0" hangingPunct="1"/>
                      <a:r>
                        <a:rPr lang="en-US" sz="2400" kern="1200" dirty="0">
                          <a:solidFill>
                            <a:schemeClr val="bg1"/>
                          </a:solidFill>
                          <a:latin typeface="Alliance No.1 Regular (Body)"/>
                          <a:ea typeface="+mn-ea"/>
                          <a:cs typeface="+mn-cs"/>
                        </a:rPr>
                        <a:t>2.2M</a:t>
                      </a:r>
                    </a:p>
                  </a:txBody>
                  <a:tcPr marL="121920" marR="121920" marT="60960" marB="60960" anchor="ctr">
                    <a:lnL>
                      <a:noFill/>
                    </a:lnL>
                    <a:lnR>
                      <a:noFill/>
                    </a:lnR>
                    <a:lnT w="3175" cap="flat" cmpd="sng" algn="ctr">
                      <a:solidFill>
                        <a:srgbClr val="3D3D3D"/>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6" name="TextBox 15">
            <a:extLst>
              <a:ext uri="{FF2B5EF4-FFF2-40B4-BE49-F238E27FC236}">
                <a16:creationId xmlns:a16="http://schemas.microsoft.com/office/drawing/2014/main" id="{E073D40C-813D-EB77-C4DD-99D80629E934}"/>
              </a:ext>
            </a:extLst>
          </p:cNvPr>
          <p:cNvSpPr txBox="1"/>
          <p:nvPr/>
        </p:nvSpPr>
        <p:spPr>
          <a:xfrm>
            <a:off x="3567361" y="3399666"/>
            <a:ext cx="3376956" cy="379656"/>
          </a:xfrm>
          <a:prstGeom prst="rect">
            <a:avLst/>
          </a:prstGeom>
          <a:noFill/>
        </p:spPr>
        <p:txBody>
          <a:bodyPr wrap="square" rtlCol="0">
            <a:spAutoFit/>
          </a:bodyPr>
          <a:lstStyle/>
          <a:p>
            <a:pPr algn="l"/>
            <a:r>
              <a:rPr lang="en-US" sz="1867">
                <a:solidFill>
                  <a:schemeClr val="accent1"/>
                </a:solidFill>
                <a:latin typeface="Alliance No.1 Regular (Body)"/>
              </a:rPr>
              <a:t>Sample data elements:</a:t>
            </a:r>
          </a:p>
        </p:txBody>
      </p:sp>
      <p:sp>
        <p:nvSpPr>
          <p:cNvPr id="20" name="Rounded Rectangle 19">
            <a:extLst>
              <a:ext uri="{FF2B5EF4-FFF2-40B4-BE49-F238E27FC236}">
                <a16:creationId xmlns:a16="http://schemas.microsoft.com/office/drawing/2014/main" id="{9AF0CF87-B497-A9A2-CA76-3DDB419701D4}"/>
              </a:ext>
            </a:extLst>
          </p:cNvPr>
          <p:cNvSpPr/>
          <p:nvPr/>
        </p:nvSpPr>
        <p:spPr>
          <a:xfrm>
            <a:off x="3567360" y="1179006"/>
            <a:ext cx="1778363" cy="1575585"/>
          </a:xfrm>
          <a:prstGeom prst="roundRect">
            <a:avLst>
              <a:gd name="adj" fmla="val 74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Graphic 4">
            <a:extLst>
              <a:ext uri="{FF2B5EF4-FFF2-40B4-BE49-F238E27FC236}">
                <a16:creationId xmlns:a16="http://schemas.microsoft.com/office/drawing/2014/main" id="{F8E24FE5-626C-AC74-B318-DE6076BA1C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17629" y="1463847"/>
            <a:ext cx="877824" cy="877824"/>
          </a:xfrm>
          <a:prstGeom prst="rect">
            <a:avLst/>
          </a:prstGeom>
        </p:spPr>
      </p:pic>
    </p:spTree>
    <p:extLst>
      <p:ext uri="{BB962C8B-B14F-4D97-AF65-F5344CB8AC3E}">
        <p14:creationId xmlns:p14="http://schemas.microsoft.com/office/powerpoint/2010/main" val="126332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A328576-0698-F701-99D3-C674851D8715}"/>
              </a:ext>
            </a:extLst>
          </p:cNvPr>
          <p:cNvSpPr/>
          <p:nvPr/>
        </p:nvSpPr>
        <p:spPr>
          <a:xfrm>
            <a:off x="9003323" y="1192404"/>
            <a:ext cx="3188677" cy="15840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ounded Rectangle 13">
            <a:extLst>
              <a:ext uri="{FF2B5EF4-FFF2-40B4-BE49-F238E27FC236}">
                <a16:creationId xmlns:a16="http://schemas.microsoft.com/office/drawing/2014/main" id="{8FDE4997-F3FB-67A8-968A-5B2C2CBF127A}"/>
              </a:ext>
            </a:extLst>
          </p:cNvPr>
          <p:cNvSpPr/>
          <p:nvPr/>
        </p:nvSpPr>
        <p:spPr>
          <a:xfrm>
            <a:off x="6942669" y="1179007"/>
            <a:ext cx="4675832" cy="1594339"/>
          </a:xfrm>
          <a:prstGeom prst="roundRect">
            <a:avLst>
              <a:gd name="adj" fmla="val 745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Content Placeholder 7">
            <a:extLst>
              <a:ext uri="{FF2B5EF4-FFF2-40B4-BE49-F238E27FC236}">
                <a16:creationId xmlns:a16="http://schemas.microsoft.com/office/drawing/2014/main" id="{1F4E8790-6961-19AD-1E82-69861E999CDA}"/>
              </a:ext>
            </a:extLst>
          </p:cNvPr>
          <p:cNvSpPr txBox="1">
            <a:spLocks/>
          </p:cNvSpPr>
          <p:nvPr/>
        </p:nvSpPr>
        <p:spPr>
          <a:xfrm>
            <a:off x="-2" y="1179006"/>
            <a:ext cx="2976035" cy="5259371"/>
          </a:xfrm>
          <a:prstGeom prst="roundRect">
            <a:avLst>
              <a:gd name="adj" fmla="val 3557"/>
            </a:avLst>
          </a:prstGeom>
          <a:solidFill>
            <a:srgbClr val="F3F1ED"/>
          </a:solidFill>
        </p:spPr>
        <p:txBody>
          <a:bodyPr/>
          <a:lstStyle>
            <a:lvl1pPr marL="0" indent="0" algn="l" defTabSz="685800" rtl="0" eaLnBrk="1" latinLnBrk="0" hangingPunct="1">
              <a:lnSpc>
                <a:spcPct val="114000"/>
              </a:lnSpc>
              <a:spcBef>
                <a:spcPts val="600"/>
              </a:spcBef>
              <a:buFont typeface="Alliance No.1 Regular"/>
              <a:buNone/>
              <a:defRPr sz="1000" kern="1200">
                <a:solidFill>
                  <a:schemeClr val="tx1"/>
                </a:solidFill>
                <a:latin typeface="+mn-lt"/>
                <a:ea typeface="+mn-ea"/>
                <a:cs typeface="+mn-cs"/>
              </a:defRPr>
            </a:lvl1pPr>
            <a:lvl2pPr marL="18288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2pPr>
            <a:lvl3pPr marL="36576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3pPr>
            <a:lvl4pPr marL="54864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4pPr>
            <a:lvl5pPr marL="73152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9pPr>
          </a:lstStyle>
          <a:p>
            <a:br>
              <a:rPr lang="en-US" sz="1333">
                <a:solidFill>
                  <a:schemeClr val="bg1"/>
                </a:solidFill>
              </a:rPr>
            </a:br>
            <a:br>
              <a:rPr lang="en-US" sz="1333">
                <a:solidFill>
                  <a:schemeClr val="bg1"/>
                </a:solidFill>
              </a:rPr>
            </a:br>
            <a:br>
              <a:rPr lang="en-US" sz="1333">
                <a:solidFill>
                  <a:schemeClr val="bg1"/>
                </a:solidFill>
              </a:rPr>
            </a:br>
            <a:endParaRPr lang="en-US" sz="1333">
              <a:solidFill>
                <a:schemeClr val="bg1"/>
              </a:solidFill>
            </a:endParaRPr>
          </a:p>
        </p:txBody>
      </p:sp>
      <p:sp>
        <p:nvSpPr>
          <p:cNvPr id="27" name="Title 8">
            <a:extLst>
              <a:ext uri="{FF2B5EF4-FFF2-40B4-BE49-F238E27FC236}">
                <a16:creationId xmlns:a16="http://schemas.microsoft.com/office/drawing/2014/main" id="{A594CF2D-B4E6-0043-0FD3-1A8FF440C990}"/>
              </a:ext>
            </a:extLst>
          </p:cNvPr>
          <p:cNvSpPr txBox="1">
            <a:spLocks/>
          </p:cNvSpPr>
          <p:nvPr/>
        </p:nvSpPr>
        <p:spPr>
          <a:xfrm>
            <a:off x="183020" y="192260"/>
            <a:ext cx="10669201" cy="780288"/>
          </a:xfrm>
          <a:prstGeom prst="rect">
            <a:avLst/>
          </a:prstGeom>
        </p:spPr>
        <p:txBody>
          <a:bodyPr/>
          <a:lstStyle>
            <a:lvl1pPr algn="l" defTabSz="685800" rtl="0" eaLnBrk="1" latinLnBrk="0" hangingPunct="1">
              <a:lnSpc>
                <a:spcPct val="100000"/>
              </a:lnSpc>
              <a:spcBef>
                <a:spcPct val="0"/>
              </a:spcBef>
              <a:buNone/>
              <a:defRPr sz="1800" kern="1200">
                <a:solidFill>
                  <a:schemeClr val="tx1"/>
                </a:solidFill>
                <a:latin typeface="+mj-lt"/>
                <a:ea typeface="+mj-ea"/>
                <a:cs typeface="+mj-cs"/>
              </a:defRPr>
            </a:lvl1pPr>
          </a:lstStyle>
          <a:p>
            <a:r>
              <a:rPr lang="en-US" sz="4000" dirty="0">
                <a:latin typeface="Source Serif Pro Light" panose="02040303050405020204" pitchFamily="18" charset="0"/>
              </a:rPr>
              <a:t>MarketScan</a:t>
            </a:r>
            <a:r>
              <a:rPr lang="en-US" sz="4000" baseline="30000" dirty="0">
                <a:latin typeface="Source Serif Pro Light" panose="02040303050405020204" pitchFamily="18" charset="0"/>
              </a:rPr>
              <a:t>®</a:t>
            </a:r>
            <a:r>
              <a:rPr lang="en-US" sz="4000" dirty="0">
                <a:latin typeface="Source Serif Pro Light" panose="02040303050405020204" pitchFamily="18" charset="0"/>
              </a:rPr>
              <a:t> Dental Database</a:t>
            </a:r>
          </a:p>
        </p:txBody>
      </p:sp>
      <p:sp>
        <p:nvSpPr>
          <p:cNvPr id="70" name="Text Placeholder 3">
            <a:extLst>
              <a:ext uri="{FF2B5EF4-FFF2-40B4-BE49-F238E27FC236}">
                <a16:creationId xmlns:a16="http://schemas.microsoft.com/office/drawing/2014/main" id="{3760B124-EF4F-6CD9-9B0E-47DC971671A4}"/>
              </a:ext>
            </a:extLst>
          </p:cNvPr>
          <p:cNvSpPr txBox="1">
            <a:spLocks/>
          </p:cNvSpPr>
          <p:nvPr/>
        </p:nvSpPr>
        <p:spPr>
          <a:xfrm>
            <a:off x="304800" y="1599178"/>
            <a:ext cx="2213987" cy="4334933"/>
          </a:xfrm>
          <a:prstGeom prst="rect">
            <a:avLst/>
          </a:prstGeom>
        </p:spPr>
        <p:txBody>
          <a:bodyPr vert="horz" lIns="0" tIns="0" rIns="0" bIns="0" rtlCol="0">
            <a:noAutofit/>
          </a:bodyPr>
          <a:lstStyle>
            <a:lvl1pPr marL="0" indent="0" algn="l" defTabSz="685800" rtl="0" eaLnBrk="1" latinLnBrk="0" hangingPunct="1">
              <a:lnSpc>
                <a:spcPct val="114000"/>
              </a:lnSpc>
              <a:spcBef>
                <a:spcPts val="600"/>
              </a:spcBef>
              <a:buFont typeface="Alliance No.1 Regular"/>
              <a:buNone/>
              <a:defRPr sz="1000" kern="1200">
                <a:solidFill>
                  <a:schemeClr val="tx1"/>
                </a:solidFill>
                <a:latin typeface="+mn-lt"/>
                <a:ea typeface="+mn-ea"/>
                <a:cs typeface="+mn-cs"/>
              </a:defRPr>
            </a:lvl1pPr>
            <a:lvl2pPr marL="18288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2pPr>
            <a:lvl3pPr marL="36576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3pPr>
            <a:lvl4pPr marL="54864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4pPr>
            <a:lvl5pPr marL="731520" indent="-182880" algn="l" defTabSz="685800" rtl="0" eaLnBrk="1" latinLnBrk="0" hangingPunct="1">
              <a:lnSpc>
                <a:spcPct val="114000"/>
              </a:lnSpc>
              <a:spcBef>
                <a:spcPts val="600"/>
              </a:spcBef>
              <a:buFont typeface="Alliance No.1 Regular"/>
              <a:buChar char="–"/>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lliance No.1 Regular" panose="020B0604020202020204" pitchFamily="34" charset="0"/>
              <a:buChar char="•"/>
              <a:defRPr sz="1350" kern="1200">
                <a:solidFill>
                  <a:schemeClr val="tx1"/>
                </a:solidFill>
                <a:latin typeface="+mn-lt"/>
                <a:ea typeface="+mn-ea"/>
                <a:cs typeface="+mn-cs"/>
              </a:defRPr>
            </a:lvl9pPr>
          </a:lstStyle>
          <a:p>
            <a:pPr marL="228594" indent="-228594">
              <a:lnSpc>
                <a:spcPct val="100000"/>
              </a:lnSpc>
              <a:spcBef>
                <a:spcPts val="0"/>
              </a:spcBef>
              <a:buFont typeface="Arial" panose="020B0604020202020204" pitchFamily="34" charset="0"/>
              <a:buChar char="–"/>
            </a:pPr>
            <a:r>
              <a:rPr lang="en-US" sz="1400" dirty="0">
                <a:solidFill>
                  <a:srgbClr val="20201F"/>
                </a:solidFill>
                <a:latin typeface="Alliance No.1 Regular (Body)"/>
              </a:rPr>
              <a:t>Only integrated medical and dental database available </a:t>
            </a:r>
          </a:p>
          <a:p>
            <a:pPr marL="228594" indent="-228594">
              <a:lnSpc>
                <a:spcPct val="100000"/>
              </a:lnSpc>
              <a:spcBef>
                <a:spcPts val="0"/>
              </a:spcBef>
              <a:buFont typeface="Arial" panose="020B0604020202020204" pitchFamily="34" charset="0"/>
              <a:buChar char="–"/>
            </a:pPr>
            <a:r>
              <a:rPr lang="en-US" sz="1400" dirty="0">
                <a:solidFill>
                  <a:srgbClr val="20201F"/>
                </a:solidFill>
                <a:latin typeface="Alliance No.1 Regular (Body)"/>
              </a:rPr>
              <a:t>Includes patients from the Commercial and Medicare Databases (age 65+)</a:t>
            </a:r>
          </a:p>
          <a:p>
            <a:pPr marL="228594" indent="-228594">
              <a:lnSpc>
                <a:spcPct val="100000"/>
              </a:lnSpc>
              <a:spcBef>
                <a:spcPts val="0"/>
              </a:spcBef>
              <a:buFont typeface="Arial" panose="020B0604020202020204" pitchFamily="34" charset="0"/>
              <a:buChar char="–"/>
            </a:pPr>
            <a:r>
              <a:rPr lang="en-US" sz="1400" dirty="0">
                <a:solidFill>
                  <a:srgbClr val="20201F"/>
                </a:solidFill>
                <a:latin typeface="Alliance No.1 Regular (Body)"/>
              </a:rPr>
              <a:t>Unique as it includes dental claims for the elderly population</a:t>
            </a:r>
          </a:p>
          <a:p>
            <a:pPr marL="228594" indent="-228594">
              <a:lnSpc>
                <a:spcPct val="100000"/>
              </a:lnSpc>
              <a:spcBef>
                <a:spcPts val="0"/>
              </a:spcBef>
              <a:buFont typeface="Arial" panose="020B0604020202020204" pitchFamily="34" charset="0"/>
              <a:buChar char="–"/>
            </a:pPr>
            <a:r>
              <a:rPr lang="en-US" sz="1400" dirty="0">
                <a:solidFill>
                  <a:srgbClr val="20201F"/>
                </a:solidFill>
                <a:latin typeface="Alliance No.1 Regular (Body)"/>
              </a:rPr>
              <a:t>More than 80% of </a:t>
            </a:r>
            <a:br>
              <a:rPr lang="en-US" sz="1400" dirty="0">
                <a:solidFill>
                  <a:srgbClr val="20201F"/>
                </a:solidFill>
                <a:latin typeface="Alliance No.1 Regular (Body)"/>
              </a:rPr>
            </a:br>
            <a:r>
              <a:rPr lang="en-US" sz="1400" dirty="0">
                <a:solidFill>
                  <a:srgbClr val="20201F"/>
                </a:solidFill>
                <a:latin typeface="Alliance No.1 Regular (Body)"/>
              </a:rPr>
              <a:t>enrollees have potential pharmaceutical claims</a:t>
            </a:r>
          </a:p>
          <a:p>
            <a:pPr marL="228594" indent="-228594">
              <a:lnSpc>
                <a:spcPct val="100000"/>
              </a:lnSpc>
              <a:spcBef>
                <a:spcPts val="0"/>
              </a:spcBef>
              <a:buFont typeface="Arial" panose="020B0604020202020204" pitchFamily="34" charset="0"/>
              <a:buChar char="–"/>
            </a:pPr>
            <a:endParaRPr lang="en-US" sz="1400" dirty="0">
              <a:solidFill>
                <a:srgbClr val="20201F"/>
              </a:solidFill>
              <a:latin typeface="Alliance No.1 Regular (Body)"/>
            </a:endParaRPr>
          </a:p>
          <a:p>
            <a:pPr marL="228594" indent="-228594">
              <a:lnSpc>
                <a:spcPct val="100000"/>
              </a:lnSpc>
              <a:spcBef>
                <a:spcPts val="0"/>
              </a:spcBef>
              <a:buFont typeface="Arial" panose="020B0604020202020204" pitchFamily="34" charset="0"/>
              <a:buChar char="–"/>
            </a:pPr>
            <a:r>
              <a:rPr lang="en-US" sz="1400" dirty="0">
                <a:solidFill>
                  <a:srgbClr val="20201F"/>
                </a:solidFill>
                <a:latin typeface="Alliance No.1 Regular (Body)"/>
              </a:rPr>
              <a:t>Potential study areas:</a:t>
            </a:r>
          </a:p>
          <a:p>
            <a:pPr marL="228594" indent="-228594">
              <a:lnSpc>
                <a:spcPct val="100000"/>
              </a:lnSpc>
              <a:spcBef>
                <a:spcPts val="0"/>
              </a:spcBef>
              <a:buFont typeface="Arial" panose="020B0604020202020204" pitchFamily="34" charset="0"/>
              <a:buChar char="–"/>
            </a:pPr>
            <a:r>
              <a:rPr lang="en-US" sz="1400" dirty="0">
                <a:solidFill>
                  <a:srgbClr val="20201F"/>
                </a:solidFill>
                <a:latin typeface="Alliance No.1 Regular (Body)"/>
              </a:rPr>
              <a:t>Respiratory tract infections </a:t>
            </a:r>
          </a:p>
          <a:p>
            <a:pPr marL="228594" indent="-228594">
              <a:lnSpc>
                <a:spcPct val="100000"/>
              </a:lnSpc>
              <a:spcBef>
                <a:spcPts val="0"/>
              </a:spcBef>
              <a:buFont typeface="Arial" panose="020B0604020202020204" pitchFamily="34" charset="0"/>
              <a:buChar char="–"/>
            </a:pPr>
            <a:r>
              <a:rPr lang="en-US" sz="1400" dirty="0">
                <a:solidFill>
                  <a:srgbClr val="20201F"/>
                </a:solidFill>
                <a:latin typeface="Alliance No.1 Regular (Body)"/>
              </a:rPr>
              <a:t>Chronic sinus infections </a:t>
            </a:r>
          </a:p>
          <a:p>
            <a:pPr marL="228594" indent="-228594">
              <a:lnSpc>
                <a:spcPct val="100000"/>
              </a:lnSpc>
              <a:spcBef>
                <a:spcPts val="0"/>
              </a:spcBef>
              <a:buFont typeface="Arial" panose="020B0604020202020204" pitchFamily="34" charset="0"/>
              <a:buChar char="–"/>
            </a:pPr>
            <a:r>
              <a:rPr lang="en-US" sz="1400" dirty="0">
                <a:solidFill>
                  <a:srgbClr val="20201F"/>
                </a:solidFill>
                <a:latin typeface="Alliance No.1 Regular (Body)"/>
              </a:rPr>
              <a:t>Diabetes </a:t>
            </a:r>
          </a:p>
          <a:p>
            <a:pPr marL="228594" indent="-228594">
              <a:lnSpc>
                <a:spcPct val="100000"/>
              </a:lnSpc>
              <a:spcBef>
                <a:spcPts val="0"/>
              </a:spcBef>
              <a:buFont typeface="Arial" panose="020B0604020202020204" pitchFamily="34" charset="0"/>
              <a:buChar char="–"/>
            </a:pPr>
            <a:r>
              <a:rPr lang="en-US" sz="1400" dirty="0">
                <a:solidFill>
                  <a:srgbClr val="20201F"/>
                </a:solidFill>
                <a:latin typeface="Alliance No.1 Regular (Body)"/>
              </a:rPr>
              <a:t>Chronic acid reflux </a:t>
            </a:r>
          </a:p>
          <a:p>
            <a:pPr marL="228594" indent="-228594">
              <a:lnSpc>
                <a:spcPct val="100000"/>
              </a:lnSpc>
              <a:spcBef>
                <a:spcPts val="0"/>
              </a:spcBef>
              <a:buFont typeface="Arial" panose="020B0604020202020204" pitchFamily="34" charset="0"/>
              <a:buChar char="–"/>
            </a:pPr>
            <a:r>
              <a:rPr lang="en-US" sz="1400" dirty="0">
                <a:solidFill>
                  <a:srgbClr val="20201F"/>
                </a:solidFill>
                <a:latin typeface="Alliance No.1 Regular (Body)"/>
              </a:rPr>
              <a:t>Liver or kidney problems </a:t>
            </a:r>
          </a:p>
          <a:p>
            <a:pPr marL="228594" indent="-228594">
              <a:lnSpc>
                <a:spcPct val="100000"/>
              </a:lnSpc>
              <a:spcBef>
                <a:spcPts val="0"/>
              </a:spcBef>
              <a:buFont typeface="Arial" panose="020B0604020202020204" pitchFamily="34" charset="0"/>
              <a:buChar char="–"/>
            </a:pPr>
            <a:r>
              <a:rPr lang="en-US" sz="1400" dirty="0">
                <a:solidFill>
                  <a:srgbClr val="20201F"/>
                </a:solidFill>
                <a:latin typeface="Alliance No.1 Regular (Body)"/>
              </a:rPr>
              <a:t>Infective endocarditis </a:t>
            </a:r>
          </a:p>
          <a:p>
            <a:pPr marL="228594" indent="-228594">
              <a:lnSpc>
                <a:spcPct val="100000"/>
              </a:lnSpc>
              <a:spcBef>
                <a:spcPts val="0"/>
              </a:spcBef>
              <a:buFont typeface="Arial" panose="020B0604020202020204" pitchFamily="34" charset="0"/>
              <a:buChar char="–"/>
            </a:pPr>
            <a:r>
              <a:rPr lang="en-US" sz="1400" dirty="0">
                <a:solidFill>
                  <a:srgbClr val="20201F"/>
                </a:solidFill>
                <a:latin typeface="Alliance No.1 Regular (Body)"/>
              </a:rPr>
              <a:t>Cardiovascular disease </a:t>
            </a:r>
          </a:p>
          <a:p>
            <a:pPr marL="228594" indent="-228594">
              <a:lnSpc>
                <a:spcPct val="100000"/>
              </a:lnSpc>
              <a:spcBef>
                <a:spcPts val="0"/>
              </a:spcBef>
              <a:buFont typeface="Arial" panose="020B0604020202020204" pitchFamily="34" charset="0"/>
              <a:buChar char="–"/>
            </a:pPr>
            <a:r>
              <a:rPr lang="en-US" sz="1400" dirty="0">
                <a:solidFill>
                  <a:srgbClr val="20201F"/>
                </a:solidFill>
                <a:latin typeface="Alliance No.1 Regular (Body)"/>
              </a:rPr>
              <a:t>Preterm birth</a:t>
            </a:r>
          </a:p>
        </p:txBody>
      </p:sp>
      <p:grpSp>
        <p:nvGrpSpPr>
          <p:cNvPr id="8" name="Group 7">
            <a:extLst>
              <a:ext uri="{FF2B5EF4-FFF2-40B4-BE49-F238E27FC236}">
                <a16:creationId xmlns:a16="http://schemas.microsoft.com/office/drawing/2014/main" id="{B35C0C38-CFA1-6752-1976-CF8E34AFA892}"/>
              </a:ext>
            </a:extLst>
          </p:cNvPr>
          <p:cNvGrpSpPr/>
          <p:nvPr/>
        </p:nvGrpSpPr>
        <p:grpSpPr>
          <a:xfrm>
            <a:off x="3549532" y="3399665"/>
            <a:ext cx="6095707" cy="3229180"/>
            <a:chOff x="1677879" y="2091584"/>
            <a:chExt cx="3569433" cy="2063699"/>
          </a:xfrm>
        </p:grpSpPr>
        <p:graphicFrame>
          <p:nvGraphicFramePr>
            <p:cNvPr id="9" name="Table Placeholder" descr="3-column, 14 row table example">
              <a:extLst>
                <a:ext uri="{FF2B5EF4-FFF2-40B4-BE49-F238E27FC236}">
                  <a16:creationId xmlns:a16="http://schemas.microsoft.com/office/drawing/2014/main" id="{5DFA00F2-B255-7627-53C8-639D2B3C9D21}"/>
                </a:ext>
              </a:extLst>
            </p:cNvPr>
            <p:cNvGraphicFramePr>
              <a:graphicFrameLocks/>
            </p:cNvGraphicFramePr>
            <p:nvPr>
              <p:extLst>
                <p:ext uri="{D42A27DB-BD31-4B8C-83A1-F6EECF244321}">
                  <p14:modId xmlns:p14="http://schemas.microsoft.com/office/powerpoint/2010/main" val="2097224898"/>
                </p:ext>
              </p:extLst>
            </p:nvPr>
          </p:nvGraphicFramePr>
          <p:xfrm>
            <a:off x="1677879" y="2465440"/>
            <a:ext cx="3569433" cy="1689843"/>
          </p:xfrm>
          <a:graphic>
            <a:graphicData uri="http://schemas.openxmlformats.org/drawingml/2006/table">
              <a:tbl>
                <a:tblPr firstRow="1" bandRow="1">
                  <a:tableStyleId>{E8034E78-7F5D-4C2E-B375-FC64B27BC917}</a:tableStyleId>
                </a:tblPr>
                <a:tblGrid>
                  <a:gridCol w="1662430">
                    <a:extLst>
                      <a:ext uri="{9D8B030D-6E8A-4147-A177-3AD203B41FA5}">
                        <a16:colId xmlns:a16="http://schemas.microsoft.com/office/drawing/2014/main" val="20001"/>
                      </a:ext>
                    </a:extLst>
                  </a:gridCol>
                  <a:gridCol w="1487156">
                    <a:extLst>
                      <a:ext uri="{9D8B030D-6E8A-4147-A177-3AD203B41FA5}">
                        <a16:colId xmlns:a16="http://schemas.microsoft.com/office/drawing/2014/main" val="20002"/>
                      </a:ext>
                    </a:extLst>
                  </a:gridCol>
                  <a:gridCol w="1397059">
                    <a:extLst>
                      <a:ext uri="{9D8B030D-6E8A-4147-A177-3AD203B41FA5}">
                        <a16:colId xmlns:a16="http://schemas.microsoft.com/office/drawing/2014/main" val="3579113336"/>
                      </a:ext>
                    </a:extLst>
                  </a:gridCol>
                  <a:gridCol w="1549062">
                    <a:extLst>
                      <a:ext uri="{9D8B030D-6E8A-4147-A177-3AD203B41FA5}">
                        <a16:colId xmlns:a16="http://schemas.microsoft.com/office/drawing/2014/main" val="661553782"/>
                      </a:ext>
                    </a:extLst>
                  </a:gridCol>
                </a:tblGrid>
                <a:tr h="178543">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600" b="1" u="none" strike="noStrike" cap="none" normalizeH="0" baseline="0" dirty="0">
                            <a:ln>
                              <a:noFill/>
                            </a:ln>
                            <a:solidFill>
                              <a:srgbClr val="AD33FF"/>
                            </a:solidFill>
                            <a:effectLst/>
                            <a:latin typeface="+mn-lt"/>
                          </a:rPr>
                          <a:t>Demographic</a:t>
                        </a:r>
                        <a:endParaRPr kumimoji="0" lang="en-US" sz="1400" b="1" i="0" u="none" strike="noStrike" cap="none" normalizeH="0" baseline="0" dirty="0">
                          <a:ln>
                            <a:noFill/>
                          </a:ln>
                          <a:solidFill>
                            <a:srgbClr val="AD33FF"/>
                          </a:solidFill>
                          <a:effectLst/>
                          <a:latin typeface="+mn-lt"/>
                        </a:endParaRPr>
                      </a:p>
                    </a:txBody>
                    <a:tcPr marL="105993" marR="105993" marT="34298" marB="34298" horzOverflow="overflow">
                      <a:lnL>
                        <a:noFill/>
                      </a:lnL>
                      <a:lnR w="12700" cap="flat" cmpd="sng" algn="ctr">
                        <a:solidFill>
                          <a:srgbClr val="E7E2DA"/>
                        </a:solidFill>
                        <a:prstDash val="solid"/>
                        <a:round/>
                        <a:headEnd type="none" w="med" len="med"/>
                        <a:tailEnd type="none" w="med" len="med"/>
                      </a:lnR>
                      <a:lnT>
                        <a:noFill/>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400" b="1" u="none" strike="noStrike" cap="none" normalizeH="0" baseline="0" dirty="0">
                            <a:ln>
                              <a:noFill/>
                            </a:ln>
                            <a:solidFill>
                              <a:srgbClr val="AD33FF"/>
                            </a:solidFill>
                            <a:effectLst/>
                            <a:latin typeface="+mn-lt"/>
                          </a:rPr>
                          <a:t>Provider</a:t>
                        </a:r>
                        <a:endParaRPr kumimoji="0" lang="en-US" sz="1400" b="1" i="0" u="none" strike="noStrike" cap="none" normalizeH="0" baseline="0" dirty="0">
                          <a:ln>
                            <a:noFill/>
                          </a:ln>
                          <a:solidFill>
                            <a:srgbClr val="AD33FF"/>
                          </a:solidFill>
                          <a:effectLst/>
                          <a:latin typeface="+mn-lt"/>
                        </a:endParaRPr>
                      </a:p>
                    </a:txBody>
                    <a:tcPr marL="105993" marR="105993" marT="34298" marB="34298"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a:noFill/>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400" b="1" u="none" strike="noStrike" cap="none" normalizeH="0" baseline="0" dirty="0">
                            <a:ln>
                              <a:noFill/>
                            </a:ln>
                            <a:solidFill>
                              <a:srgbClr val="AD33FF"/>
                            </a:solidFill>
                            <a:effectLst/>
                            <a:latin typeface="+mn-lt"/>
                          </a:rPr>
                          <a:t>Financial</a:t>
                        </a:r>
                        <a:endParaRPr kumimoji="0" lang="en-US" sz="1400" b="1" i="0" u="none" strike="noStrike" cap="none" normalizeH="0" baseline="0" dirty="0">
                          <a:ln>
                            <a:noFill/>
                          </a:ln>
                          <a:solidFill>
                            <a:srgbClr val="AD33FF"/>
                          </a:solidFill>
                          <a:effectLst/>
                          <a:latin typeface="+mn-lt"/>
                        </a:endParaRPr>
                      </a:p>
                    </a:txBody>
                    <a:tcPr marL="105993" marR="105993" marT="34298" marB="34298"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a:noFill/>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400" b="1" u="none" strike="noStrike" cap="none" normalizeH="0" baseline="0" dirty="0">
                            <a:ln>
                              <a:noFill/>
                            </a:ln>
                            <a:solidFill>
                              <a:srgbClr val="AD33FF"/>
                            </a:solidFill>
                            <a:effectLst/>
                            <a:latin typeface="+mn-lt"/>
                          </a:rPr>
                          <a:t>Other dental claims variables</a:t>
                        </a:r>
                        <a:endParaRPr kumimoji="0" lang="en-US" sz="1400" b="1" i="0" u="none" strike="noStrike" cap="none" normalizeH="0" baseline="0" dirty="0">
                          <a:ln>
                            <a:noFill/>
                          </a:ln>
                          <a:solidFill>
                            <a:srgbClr val="AD33FF"/>
                          </a:solidFill>
                          <a:effectLst/>
                          <a:latin typeface="+mn-lt"/>
                        </a:endParaRPr>
                      </a:p>
                    </a:txBody>
                    <a:tcPr marL="105993" marR="105993" marT="34298" marB="34298"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a:noFill/>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0312">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1" u="none" strike="noStrike" cap="none" normalizeH="0" baseline="0" dirty="0">
                            <a:ln>
                              <a:noFill/>
                            </a:ln>
                            <a:solidFill>
                              <a:srgbClr val="20201F"/>
                            </a:solidFill>
                            <a:effectLst/>
                            <a:latin typeface="+mn-lt"/>
                          </a:rPr>
                          <a:t>Age</a:t>
                        </a:r>
                        <a:endParaRPr kumimoji="0" lang="en-US" sz="1200" b="1" i="0" u="none" strike="noStrike" cap="none" normalizeH="0" baseline="0" dirty="0">
                          <a:ln>
                            <a:noFill/>
                          </a:ln>
                          <a:solidFill>
                            <a:srgbClr val="20201F"/>
                          </a:solidFill>
                          <a:effectLst/>
                          <a:latin typeface="+mn-lt"/>
                        </a:endParaRPr>
                      </a:p>
                    </a:txBody>
                    <a:tcPr marL="105993" marR="105993" marT="34298" marB="34298" horzOverflow="overflow">
                      <a:lnL>
                        <a:noFill/>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1" u="none" strike="noStrike" cap="none" normalizeH="0" baseline="0">
                            <a:ln>
                              <a:noFill/>
                            </a:ln>
                            <a:solidFill>
                              <a:srgbClr val="20201F"/>
                            </a:solidFill>
                            <a:effectLst/>
                            <a:latin typeface="+mn-lt"/>
                          </a:rPr>
                          <a:t>Specialty</a:t>
                        </a:r>
                        <a:endParaRPr kumimoji="0" lang="en-US" sz="1200" b="1" i="0" u="none" strike="noStrike" cap="none" normalizeH="0" baseline="0">
                          <a:ln>
                            <a:noFill/>
                          </a:ln>
                          <a:solidFill>
                            <a:srgbClr val="20201F"/>
                          </a:solidFill>
                          <a:effectLst/>
                          <a:latin typeface="+mn-lt"/>
                        </a:endParaRPr>
                      </a:p>
                    </a:txBody>
                    <a:tcPr marL="105993" marR="105993" marT="34298" marB="34298"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1" u="none" strike="noStrike" cap="none" normalizeH="0" baseline="0">
                            <a:ln>
                              <a:noFill/>
                            </a:ln>
                            <a:solidFill>
                              <a:srgbClr val="20201F"/>
                            </a:solidFill>
                            <a:effectLst/>
                            <a:latin typeface="+mn-lt"/>
                          </a:rPr>
                          <a:t>Total payment</a:t>
                        </a:r>
                        <a:endParaRPr kumimoji="0" lang="en-US" sz="1200" b="1" i="0" u="none" strike="noStrike" cap="none" normalizeH="0" baseline="0">
                          <a:ln>
                            <a:noFill/>
                          </a:ln>
                          <a:solidFill>
                            <a:srgbClr val="20201F"/>
                          </a:solidFill>
                          <a:effectLst/>
                          <a:latin typeface="+mn-lt"/>
                        </a:endParaRPr>
                      </a:p>
                    </a:txBody>
                    <a:tcPr marL="105993" marR="105993" marT="34298" marB="34298"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1" u="none" strike="noStrike" cap="none" normalizeH="0" baseline="0" dirty="0">
                            <a:ln>
                              <a:noFill/>
                            </a:ln>
                            <a:solidFill>
                              <a:srgbClr val="20201F"/>
                            </a:solidFill>
                            <a:effectLst/>
                            <a:latin typeface="+mn-lt"/>
                          </a:rPr>
                          <a:t>Dental procedure (ADA coding)</a:t>
                        </a:r>
                        <a:endParaRPr kumimoji="0" lang="en-US" sz="1200" b="1" i="0" u="none" strike="noStrike" cap="none" normalizeH="0" baseline="0" dirty="0">
                          <a:ln>
                            <a:noFill/>
                          </a:ln>
                          <a:solidFill>
                            <a:srgbClr val="20201F"/>
                          </a:solidFill>
                          <a:effectLst/>
                          <a:latin typeface="+mn-lt"/>
                        </a:endParaRPr>
                      </a:p>
                    </a:txBody>
                    <a:tcPr marL="105993" marR="105993" marT="34298" marB="34298"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0312">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1" u="none" strike="noStrike" cap="none" normalizeH="0" baseline="0" dirty="0">
                            <a:ln>
                              <a:noFill/>
                            </a:ln>
                            <a:solidFill>
                              <a:srgbClr val="20201F"/>
                            </a:solidFill>
                            <a:effectLst/>
                            <a:latin typeface="+mn-lt"/>
                          </a:rPr>
                          <a:t>Gender</a:t>
                        </a:r>
                        <a:endParaRPr kumimoji="0" lang="en-US" sz="1200" b="1" i="0" u="none" strike="noStrike" cap="none" normalizeH="0" baseline="0" dirty="0">
                          <a:ln>
                            <a:noFill/>
                          </a:ln>
                          <a:solidFill>
                            <a:srgbClr val="20201F"/>
                          </a:solidFill>
                          <a:effectLst/>
                          <a:latin typeface="+mn-lt"/>
                        </a:endParaRPr>
                      </a:p>
                    </a:txBody>
                    <a:tcPr marL="105993" marR="105993" marT="34298" marB="34298" horzOverflow="overflow">
                      <a:lnL>
                        <a:noFill/>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1" u="none" strike="noStrike" cap="none" normalizeH="0" baseline="0">
                            <a:ln>
                              <a:noFill/>
                            </a:ln>
                            <a:solidFill>
                              <a:srgbClr val="20201F"/>
                            </a:solidFill>
                            <a:effectLst/>
                            <a:latin typeface="+mn-lt"/>
                          </a:rPr>
                          <a:t>Setting of care</a:t>
                        </a:r>
                        <a:endParaRPr kumimoji="0" lang="en-US" sz="1200" b="1" i="0" u="none" strike="noStrike" cap="none" normalizeH="0" baseline="0">
                          <a:ln>
                            <a:noFill/>
                          </a:ln>
                          <a:solidFill>
                            <a:srgbClr val="20201F"/>
                          </a:solidFill>
                          <a:effectLst/>
                          <a:latin typeface="+mn-lt"/>
                        </a:endParaRPr>
                      </a:p>
                    </a:txBody>
                    <a:tcPr marL="105993" marR="105993" marT="34298" marB="34298" horzOverflow="overflow">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1" u="none" strike="noStrike" cap="none" normalizeH="0" baseline="0">
                            <a:ln>
                              <a:noFill/>
                            </a:ln>
                            <a:solidFill>
                              <a:srgbClr val="20201F"/>
                            </a:solidFill>
                            <a:effectLst/>
                            <a:latin typeface="+mn-lt"/>
                          </a:rPr>
                          <a:t>Deductible</a:t>
                        </a:r>
                        <a:endParaRPr kumimoji="0" lang="en-US" sz="1200" b="1" i="0" u="none" strike="noStrike" cap="none" normalizeH="0" baseline="0">
                          <a:ln>
                            <a:noFill/>
                          </a:ln>
                          <a:solidFill>
                            <a:srgbClr val="20201F"/>
                          </a:solidFill>
                          <a:effectLst/>
                          <a:latin typeface="+mn-lt"/>
                        </a:endParaRPr>
                      </a:p>
                    </a:txBody>
                    <a:tcPr marL="105993" marR="105993" marT="34298" marB="34298" horzOverflow="overflow">
                      <a:lnL w="12700" cap="flat" cmpd="sng" algn="ctr">
                        <a:solidFill>
                          <a:srgbClr val="E7E2DA"/>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50000"/>
                          </a:spcBef>
                          <a:spcAft>
                            <a:spcPct val="0"/>
                          </a:spcAft>
                          <a:buClr>
                            <a:schemeClr val="tx2"/>
                          </a:buClr>
                          <a:buSzTx/>
                          <a:buFontTx/>
                          <a:buNone/>
                          <a:tabLst/>
                        </a:pPr>
                        <a:r>
                          <a:rPr kumimoji="0" lang="en-US" sz="1200" b="1" u="none" strike="noStrike" cap="none" normalizeH="0" baseline="0" dirty="0">
                            <a:ln>
                              <a:noFill/>
                            </a:ln>
                            <a:solidFill>
                              <a:srgbClr val="20201F"/>
                            </a:solidFill>
                            <a:effectLst/>
                            <a:latin typeface="+mn-lt"/>
                          </a:rPr>
                          <a:t>Procedure group</a:t>
                        </a:r>
                        <a:endParaRPr kumimoji="0" lang="en-US" sz="1200" b="1" i="0" u="none" strike="noStrike" cap="none" normalizeH="0" baseline="0" dirty="0">
                          <a:ln>
                            <a:noFill/>
                          </a:ln>
                          <a:solidFill>
                            <a:srgbClr val="20201F"/>
                          </a:solidFill>
                          <a:effectLst/>
                          <a:latin typeface="+mn-lt"/>
                        </a:endParaRPr>
                      </a:p>
                    </a:txBody>
                    <a:tcPr marL="105993" marR="105993" marT="34298" marB="34298" horzOverflow="overflow">
                      <a:lnL w="12700" cap="flat" cmpd="sng" algn="ctr">
                        <a:solidFill>
                          <a:schemeClr val="bg2"/>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4731">
                  <a:tc>
                    <a:txBody>
                      <a:bodyPr/>
                      <a:lstStyle/>
                      <a:p>
                        <a:r>
                          <a:rPr lang="en-US" sz="1200" b="1" dirty="0">
                            <a:solidFill>
                              <a:srgbClr val="20201F"/>
                            </a:solidFill>
                            <a:latin typeface="+mn-lt"/>
                          </a:rPr>
                          <a:t>Geography</a:t>
                        </a:r>
                      </a:p>
                    </a:txBody>
                    <a:tcPr>
                      <a:lnL>
                        <a:noFill/>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a:solidFill>
                            <a:srgbClr val="20201F"/>
                          </a:solidFill>
                          <a:latin typeface="+mn-lt"/>
                        </a:endParaRPr>
                      </a:p>
                    </a:txBody>
                    <a:tcPr>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a:solidFill>
                              <a:srgbClr val="20201F"/>
                            </a:solidFill>
                            <a:latin typeface="+mn-lt"/>
                          </a:rPr>
                          <a:t>Copay</a:t>
                        </a:r>
                      </a:p>
                    </a:txBody>
                    <a:tcPr>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a:solidFill>
                              <a:srgbClr val="20201F"/>
                            </a:solidFill>
                            <a:latin typeface="+mn-lt"/>
                          </a:rPr>
                          <a:t>Service type</a:t>
                        </a:r>
                      </a:p>
                    </a:txBody>
                    <a:tcPr>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0312">
                  <a:tc>
                    <a:txBody>
                      <a:bodyPr/>
                      <a:lstStyle/>
                      <a:p>
                        <a:r>
                          <a:rPr lang="en-US" sz="1200" b="1" dirty="0">
                            <a:solidFill>
                              <a:srgbClr val="20201F"/>
                            </a:solidFill>
                            <a:latin typeface="+mn-lt"/>
                          </a:rPr>
                          <a:t>Type of dental coverage</a:t>
                        </a:r>
                      </a:p>
                    </a:txBody>
                    <a:tcPr>
                      <a:lnL>
                        <a:noFill/>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a:solidFill>
                            <a:srgbClr val="20201F"/>
                          </a:solidFill>
                          <a:latin typeface="+mn-lt"/>
                        </a:endParaRPr>
                      </a:p>
                    </a:txBody>
                    <a:tcPr>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a:solidFill>
                              <a:srgbClr val="20201F"/>
                            </a:solidFill>
                            <a:latin typeface="+mn-lt"/>
                          </a:rPr>
                          <a:t>Coinsurance</a:t>
                        </a:r>
                      </a:p>
                    </a:txBody>
                    <a:tcPr>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dirty="0">
                          <a:solidFill>
                            <a:srgbClr val="20201F"/>
                          </a:solidFill>
                          <a:latin typeface="+mn-lt"/>
                        </a:endParaRPr>
                      </a:p>
                    </a:txBody>
                    <a:tcPr>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10312">
                  <a:tc>
                    <a:txBody>
                      <a:bodyPr/>
                      <a:lstStyle/>
                      <a:p>
                        <a:r>
                          <a:rPr lang="en-US" sz="1200" b="1" dirty="0">
                            <a:solidFill>
                              <a:srgbClr val="20201F"/>
                            </a:solidFill>
                            <a:latin typeface="+mn-lt"/>
                          </a:rPr>
                          <a:t>Type of medical coverage</a:t>
                        </a:r>
                      </a:p>
                    </a:txBody>
                    <a:tcPr>
                      <a:lnL>
                        <a:noFill/>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a:solidFill>
                            <a:srgbClr val="20201F"/>
                          </a:solidFill>
                          <a:latin typeface="+mn-lt"/>
                        </a:endParaRPr>
                      </a:p>
                    </a:txBody>
                    <a:tcPr>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a:solidFill>
                            <a:srgbClr val="20201F"/>
                          </a:solidFill>
                          <a:latin typeface="+mn-lt"/>
                        </a:endParaRPr>
                      </a:p>
                    </a:txBody>
                    <a:tcPr>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a:solidFill>
                            <a:srgbClr val="20201F"/>
                          </a:solidFill>
                          <a:latin typeface="+mn-lt"/>
                        </a:endParaRPr>
                      </a:p>
                    </a:txBody>
                    <a:tcPr>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1031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cap="none" normalizeH="0" baseline="0" dirty="0">
                            <a:ln>
                              <a:noFill/>
                            </a:ln>
                            <a:solidFill>
                              <a:srgbClr val="20201F"/>
                            </a:solidFill>
                            <a:effectLst/>
                            <a:latin typeface="+mn-lt"/>
                          </a:rPr>
                          <a:t>Drug coverage</a:t>
                        </a:r>
                        <a:endParaRPr kumimoji="0" lang="en-US" sz="1200" b="1" i="0" u="none" strike="noStrike" cap="none" normalizeH="0" baseline="0" dirty="0">
                          <a:ln>
                            <a:noFill/>
                          </a:ln>
                          <a:solidFill>
                            <a:srgbClr val="20201F"/>
                          </a:solidFill>
                          <a:effectLst/>
                          <a:latin typeface="+mn-lt"/>
                        </a:endParaRPr>
                      </a:p>
                    </a:txBody>
                    <a:tcPr>
                      <a:lnL>
                        <a:noFill/>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dirty="0">
                          <a:solidFill>
                            <a:srgbClr val="20201F"/>
                          </a:solidFill>
                          <a:latin typeface="+mn-lt"/>
                        </a:endParaRPr>
                      </a:p>
                    </a:txBody>
                    <a:tcPr>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dirty="0">
                          <a:solidFill>
                            <a:srgbClr val="20201F"/>
                          </a:solidFill>
                          <a:latin typeface="+mn-lt"/>
                        </a:endParaRPr>
                      </a:p>
                    </a:txBody>
                    <a:tcPr>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dirty="0">
                          <a:solidFill>
                            <a:srgbClr val="20201F"/>
                          </a:solidFill>
                          <a:latin typeface="+mn-lt"/>
                        </a:endParaRPr>
                      </a:p>
                    </a:txBody>
                    <a:tcPr>
                      <a:lnL w="12700" cap="flat" cmpd="sng" algn="ctr">
                        <a:solidFill>
                          <a:srgbClr val="E7E2DA"/>
                        </a:solidFill>
                        <a:prstDash val="solid"/>
                        <a:round/>
                        <a:headEnd type="none" w="med" len="med"/>
                        <a:tailEnd type="none" w="med" len="med"/>
                      </a:lnL>
                      <a:lnR w="12700" cap="flat" cmpd="sng" algn="ctr">
                        <a:solidFill>
                          <a:srgbClr val="E7E2DA"/>
                        </a:solidFill>
                        <a:prstDash val="solid"/>
                        <a:round/>
                        <a:headEnd type="none" w="med" len="med"/>
                        <a:tailEnd type="none" w="med" len="med"/>
                      </a:lnR>
                      <a:lnT w="12700" cap="flat" cmpd="sng" algn="ctr">
                        <a:solidFill>
                          <a:srgbClr val="E7E2DA"/>
                        </a:solidFill>
                        <a:prstDash val="solid"/>
                        <a:round/>
                        <a:headEnd type="none" w="med" len="med"/>
                        <a:tailEnd type="none" w="med" len="med"/>
                      </a:lnT>
                      <a:lnB w="12700" cap="flat" cmpd="sng" algn="ctr">
                        <a:solidFill>
                          <a:srgbClr val="E7E2D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0" name="TextBox 9">
              <a:extLst>
                <a:ext uri="{FF2B5EF4-FFF2-40B4-BE49-F238E27FC236}">
                  <a16:creationId xmlns:a16="http://schemas.microsoft.com/office/drawing/2014/main" id="{D3C7F0B6-CE74-A4ED-6DC1-E7D0E8BB03E2}"/>
                </a:ext>
              </a:extLst>
            </p:cNvPr>
            <p:cNvSpPr txBox="1"/>
            <p:nvPr/>
          </p:nvSpPr>
          <p:spPr>
            <a:xfrm>
              <a:off x="1692706" y="2091584"/>
              <a:ext cx="2808272" cy="242630"/>
            </a:xfrm>
            <a:prstGeom prst="rect">
              <a:avLst/>
            </a:prstGeom>
            <a:noFill/>
          </p:spPr>
          <p:txBody>
            <a:bodyPr wrap="square" rtlCol="0">
              <a:spAutoFit/>
            </a:bodyPr>
            <a:lstStyle/>
            <a:p>
              <a:pPr algn="l"/>
              <a:r>
                <a:rPr lang="en-US" sz="1867" dirty="0">
                  <a:solidFill>
                    <a:schemeClr val="accent1"/>
                  </a:solidFill>
                  <a:latin typeface="Alliance No.1 Regular (Body)"/>
                  <a:ea typeface="Source Serif 4 14pt Light" panose="02040603050405020204" pitchFamily="18" charset="0"/>
                  <a:cs typeface="IBM Plex Sans" charset="0"/>
                </a:rPr>
                <a:t>Sample data elements:</a:t>
              </a:r>
            </a:p>
          </p:txBody>
        </p:sp>
      </p:grpSp>
      <p:graphicFrame>
        <p:nvGraphicFramePr>
          <p:cNvPr id="13" name="Table Placeholder" descr="3-column, 14 row table example">
            <a:extLst>
              <a:ext uri="{FF2B5EF4-FFF2-40B4-BE49-F238E27FC236}">
                <a16:creationId xmlns:a16="http://schemas.microsoft.com/office/drawing/2014/main" id="{69B14FB1-69A5-3F6F-1430-E4A0C39BECFF}"/>
              </a:ext>
            </a:extLst>
          </p:cNvPr>
          <p:cNvGraphicFramePr>
            <a:graphicFrameLocks/>
          </p:cNvGraphicFramePr>
          <p:nvPr>
            <p:extLst>
              <p:ext uri="{D42A27DB-BD31-4B8C-83A1-F6EECF244321}">
                <p14:modId xmlns:p14="http://schemas.microsoft.com/office/powerpoint/2010/main" val="3802720658"/>
              </p:ext>
            </p:extLst>
          </p:nvPr>
        </p:nvGraphicFramePr>
        <p:xfrm>
          <a:off x="7256017" y="1479117"/>
          <a:ext cx="4362484" cy="975360"/>
        </p:xfrm>
        <a:graphic>
          <a:graphicData uri="http://schemas.openxmlformats.org/drawingml/2006/table">
            <a:tbl>
              <a:tblPr firstRow="1" bandRow="1">
                <a:tableStyleId>{7E9639D4-E3E2-4D34-9284-5A2195B3D0D7}</a:tableStyleId>
              </a:tblPr>
              <a:tblGrid>
                <a:gridCol w="1877703">
                  <a:extLst>
                    <a:ext uri="{9D8B030D-6E8A-4147-A177-3AD203B41FA5}">
                      <a16:colId xmlns:a16="http://schemas.microsoft.com/office/drawing/2014/main" val="20000"/>
                    </a:ext>
                  </a:extLst>
                </a:gridCol>
                <a:gridCol w="2484781">
                  <a:extLst>
                    <a:ext uri="{9D8B030D-6E8A-4147-A177-3AD203B41FA5}">
                      <a16:colId xmlns:a16="http://schemas.microsoft.com/office/drawing/2014/main" val="20001"/>
                    </a:ext>
                  </a:extLst>
                </a:gridCol>
              </a:tblGrid>
              <a:tr h="487680">
                <a:tc>
                  <a:txBody>
                    <a:bodyPr/>
                    <a:lstStyle/>
                    <a:p>
                      <a:pPr marL="0" algn="l" defTabSz="685800" rtl="0" eaLnBrk="1" latinLnBrk="0" hangingPunct="1"/>
                      <a:r>
                        <a:rPr lang="en-US" sz="2400" b="0" i="0" kern="1200" dirty="0">
                          <a:solidFill>
                            <a:schemeClr val="bg1"/>
                          </a:solidFill>
                          <a:latin typeface="Source Serif Pro Light" panose="02040303050405020204" pitchFamily="18" charset="0"/>
                          <a:ea typeface="Source Serif Pro Light" panose="02040303050405020204" pitchFamily="18" charset="0"/>
                          <a:cs typeface="+mn-cs"/>
                        </a:rPr>
                        <a:t>Years</a:t>
                      </a:r>
                    </a:p>
                  </a:txBody>
                  <a:tcPr marL="121920" marR="121920" marT="60960" marB="60960" anchor="ctr">
                    <a:lnL w="9525" cap="flat" cmpd="sng" algn="ctr">
                      <a:noFill/>
                      <a:prstDash val="solid"/>
                    </a:lnL>
                    <a:lnR w="12700" cap="flat" cmpd="sng" algn="ctr">
                      <a:solidFill>
                        <a:schemeClr val="bg1">
                          <a:lumMod val="85000"/>
                        </a:schemeClr>
                      </a:solidFill>
                      <a:prstDash val="solid"/>
                      <a:round/>
                      <a:headEnd type="none" w="med" len="med"/>
                      <a:tailEnd type="none" w="med" len="med"/>
                    </a:lnR>
                    <a:lnT w="9525" cap="flat" cmpd="sng" algn="ctr">
                      <a:noFill/>
                      <a:prstDash val="solid"/>
                    </a:lnT>
                    <a:lnB w="3175" cap="flat" cmpd="sng" algn="ctr">
                      <a:solidFill>
                        <a:srgbClr val="3D3D3D"/>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800" rtl="0" eaLnBrk="1" latinLnBrk="0" hangingPunct="1"/>
                      <a:r>
                        <a:rPr lang="en-US" sz="2400" b="0" i="0" kern="1200" dirty="0">
                          <a:solidFill>
                            <a:schemeClr val="bg1"/>
                          </a:solidFill>
                          <a:latin typeface="Source Serif Pro Light" panose="02040303050405020204" pitchFamily="18" charset="0"/>
                          <a:ea typeface="Source Serif Pro Light" panose="02040303050405020204" pitchFamily="18" charset="0"/>
                          <a:cs typeface="+mn-cs"/>
                        </a:rPr>
                        <a:t>Dental patients</a:t>
                      </a:r>
                    </a:p>
                  </a:txBody>
                  <a:tcPr marL="121920" marR="121920" marT="60960" marB="60960" anchor="ctr">
                    <a:lnL w="12700" cap="flat" cmpd="sng" algn="ctr">
                      <a:solidFill>
                        <a:schemeClr val="bg1">
                          <a:lumMod val="85000"/>
                        </a:schemeClr>
                      </a:solidFill>
                      <a:prstDash val="solid"/>
                      <a:round/>
                      <a:headEnd type="none" w="med" len="med"/>
                      <a:tailEnd type="none" w="med" len="med"/>
                    </a:lnL>
                    <a:lnR>
                      <a:noFill/>
                    </a:lnR>
                    <a:lnT w="9525" cap="flat" cmpd="sng" algn="ctr">
                      <a:noFill/>
                      <a:prstDash val="solid"/>
                    </a:lnT>
                    <a:lnB w="3175" cap="flat" cmpd="sng" algn="ctr">
                      <a:solidFill>
                        <a:srgbClr val="3D3D3D"/>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87680">
                <a:tc>
                  <a:txBody>
                    <a:bodyPr/>
                    <a:lstStyle/>
                    <a:p>
                      <a:pPr marL="0" algn="l" defTabSz="685800" rtl="0" eaLnBrk="1" latinLnBrk="0" hangingPunct="1"/>
                      <a:r>
                        <a:rPr lang="en-US" sz="2400" kern="1200" dirty="0">
                          <a:solidFill>
                            <a:schemeClr val="bg1"/>
                          </a:solidFill>
                          <a:latin typeface="Alliance No.1 Regular (Body)"/>
                          <a:ea typeface="+mn-ea"/>
                          <a:cs typeface="+mn-cs"/>
                        </a:rPr>
                        <a:t>2017-2021</a:t>
                      </a:r>
                    </a:p>
                  </a:txBody>
                  <a:tcPr marL="121920" marR="121920" marT="60960" marB="60960" anchor="ctr">
                    <a:lnL w="9525" cap="flat" cmpd="sng" algn="ctr">
                      <a:noFill/>
                      <a:prstDash val="solid"/>
                    </a:lnL>
                    <a:lnR>
                      <a:noFill/>
                    </a:lnR>
                    <a:lnT w="3175" cap="flat" cmpd="sng" algn="ctr">
                      <a:solidFill>
                        <a:srgbClr val="3D3D3D"/>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c>
                  <a:txBody>
                    <a:bodyPr/>
                    <a:lstStyle/>
                    <a:p>
                      <a:pPr marL="0" algn="l" defTabSz="685800" rtl="0" eaLnBrk="1" latinLnBrk="0" hangingPunct="1"/>
                      <a:r>
                        <a:rPr lang="en-US" sz="2400" kern="1200" dirty="0">
                          <a:solidFill>
                            <a:schemeClr val="bg1"/>
                          </a:solidFill>
                          <a:latin typeface="Alliance No.1 Regular (Body)"/>
                          <a:ea typeface="+mn-ea"/>
                          <a:cs typeface="+mn-cs"/>
                        </a:rPr>
                        <a:t>18.2M</a:t>
                      </a:r>
                    </a:p>
                  </a:txBody>
                  <a:tcPr marL="121920" marR="121920" marT="60960" marB="60960" anchor="ctr">
                    <a:lnL>
                      <a:noFill/>
                    </a:lnL>
                    <a:lnR>
                      <a:noFill/>
                    </a:lnR>
                    <a:lnT w="3175" cap="flat" cmpd="sng" algn="ctr">
                      <a:solidFill>
                        <a:srgbClr val="3D3D3D"/>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pSp>
        <p:nvGrpSpPr>
          <p:cNvPr id="15" name="Group 14">
            <a:extLst>
              <a:ext uri="{FF2B5EF4-FFF2-40B4-BE49-F238E27FC236}">
                <a16:creationId xmlns:a16="http://schemas.microsoft.com/office/drawing/2014/main" id="{2BF62B16-5AE6-95BC-CBB5-86D5D67DCBA6}"/>
              </a:ext>
            </a:extLst>
          </p:cNvPr>
          <p:cNvGrpSpPr/>
          <p:nvPr/>
        </p:nvGrpSpPr>
        <p:grpSpPr>
          <a:xfrm>
            <a:off x="3567360" y="1179006"/>
            <a:ext cx="1925821" cy="1729361"/>
            <a:chOff x="2675520" y="884254"/>
            <a:chExt cx="1444366" cy="1297021"/>
          </a:xfrm>
        </p:grpSpPr>
        <p:sp>
          <p:nvSpPr>
            <p:cNvPr id="16" name="Rounded Rectangle 15">
              <a:extLst>
                <a:ext uri="{FF2B5EF4-FFF2-40B4-BE49-F238E27FC236}">
                  <a16:creationId xmlns:a16="http://schemas.microsoft.com/office/drawing/2014/main" id="{F0F633F4-F157-42F5-CA8D-1D67054C682B}"/>
                </a:ext>
              </a:extLst>
            </p:cNvPr>
            <p:cNvSpPr/>
            <p:nvPr/>
          </p:nvSpPr>
          <p:spPr>
            <a:xfrm>
              <a:off x="2786114" y="999586"/>
              <a:ext cx="1333772" cy="1181689"/>
            </a:xfrm>
            <a:prstGeom prst="roundRect">
              <a:avLst>
                <a:gd name="adj" fmla="val 745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ounded Rectangle 16">
              <a:extLst>
                <a:ext uri="{FF2B5EF4-FFF2-40B4-BE49-F238E27FC236}">
                  <a16:creationId xmlns:a16="http://schemas.microsoft.com/office/drawing/2014/main" id="{C12BCE21-96F1-7BC9-C4CA-19A36A0ED9B3}"/>
                </a:ext>
              </a:extLst>
            </p:cNvPr>
            <p:cNvSpPr/>
            <p:nvPr/>
          </p:nvSpPr>
          <p:spPr>
            <a:xfrm>
              <a:off x="2675520" y="884254"/>
              <a:ext cx="1333772" cy="1181689"/>
            </a:xfrm>
            <a:prstGeom prst="roundRect">
              <a:avLst>
                <a:gd name="adj" fmla="val 74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3" name="Graphic 2">
            <a:extLst>
              <a:ext uri="{FF2B5EF4-FFF2-40B4-BE49-F238E27FC236}">
                <a16:creationId xmlns:a16="http://schemas.microsoft.com/office/drawing/2014/main" id="{5FE573F0-871B-651E-BCD2-76DA781106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17629" y="1537264"/>
            <a:ext cx="877824" cy="877824"/>
          </a:xfrm>
          <a:prstGeom prst="rect">
            <a:avLst/>
          </a:prstGeom>
        </p:spPr>
      </p:pic>
    </p:spTree>
    <p:extLst>
      <p:ext uri="{BB962C8B-B14F-4D97-AF65-F5344CB8AC3E}">
        <p14:creationId xmlns:p14="http://schemas.microsoft.com/office/powerpoint/2010/main" val="213480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B97FACF-B139-F423-CE68-E14A8EB5A617}"/>
              </a:ext>
            </a:extLst>
          </p:cNvPr>
          <p:cNvSpPr/>
          <p:nvPr/>
        </p:nvSpPr>
        <p:spPr>
          <a:xfrm>
            <a:off x="5197127" y="780727"/>
            <a:ext cx="6890189" cy="5979380"/>
          </a:xfrm>
          <a:prstGeom prst="rect">
            <a:avLst/>
          </a:prstGeom>
          <a:solidFill>
            <a:srgbClr val="FED2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5" name="Title 4">
            <a:extLst>
              <a:ext uri="{FF2B5EF4-FFF2-40B4-BE49-F238E27FC236}">
                <a16:creationId xmlns:a16="http://schemas.microsoft.com/office/drawing/2014/main" id="{055C007B-344A-C686-F3BA-2C52EC6D5F88}"/>
              </a:ext>
            </a:extLst>
          </p:cNvPr>
          <p:cNvSpPr>
            <a:spLocks noGrp="1"/>
          </p:cNvSpPr>
          <p:nvPr>
            <p:ph type="title"/>
          </p:nvPr>
        </p:nvSpPr>
        <p:spPr>
          <a:xfrm>
            <a:off x="838200" y="-98181"/>
            <a:ext cx="10515600" cy="1325563"/>
          </a:xfrm>
        </p:spPr>
        <p:txBody>
          <a:bodyPr/>
          <a:lstStyle/>
          <a:p>
            <a:r>
              <a:rPr lang="en-US" dirty="0"/>
              <a:t>Unique attributes of MarketScan data </a:t>
            </a:r>
            <a:br>
              <a:rPr lang="en-US" dirty="0"/>
            </a:br>
            <a:r>
              <a:rPr lang="en-US" sz="1867" dirty="0"/>
              <a:t>Driven by an employer-sourced Model </a:t>
            </a:r>
            <a:endParaRPr lang="en-US" dirty="0"/>
          </a:p>
        </p:txBody>
      </p:sp>
      <p:grpSp>
        <p:nvGrpSpPr>
          <p:cNvPr id="102" name="Group 101">
            <a:extLst>
              <a:ext uri="{FF2B5EF4-FFF2-40B4-BE49-F238E27FC236}">
                <a16:creationId xmlns:a16="http://schemas.microsoft.com/office/drawing/2014/main" id="{FA9B480E-8F48-F721-1146-D802DAEC736C}"/>
              </a:ext>
            </a:extLst>
          </p:cNvPr>
          <p:cNvGrpSpPr/>
          <p:nvPr/>
        </p:nvGrpSpPr>
        <p:grpSpPr>
          <a:xfrm>
            <a:off x="192637" y="1391161"/>
            <a:ext cx="4950147" cy="4325957"/>
            <a:chOff x="5212730" y="734236"/>
            <a:chExt cx="3712610" cy="3244468"/>
          </a:xfrm>
        </p:grpSpPr>
        <p:cxnSp>
          <p:nvCxnSpPr>
            <p:cNvPr id="104" name="Straight Connector 103">
              <a:extLst>
                <a:ext uri="{FF2B5EF4-FFF2-40B4-BE49-F238E27FC236}">
                  <a16:creationId xmlns:a16="http://schemas.microsoft.com/office/drawing/2014/main" id="{4085F24E-FCD2-1443-D420-8DF56DBD12F4}"/>
                </a:ext>
              </a:extLst>
            </p:cNvPr>
            <p:cNvCxnSpPr>
              <a:cxnSpLocks/>
            </p:cNvCxnSpPr>
            <p:nvPr/>
          </p:nvCxnSpPr>
          <p:spPr>
            <a:xfrm>
              <a:off x="5891873" y="3655630"/>
              <a:ext cx="2580489" cy="0"/>
            </a:xfrm>
            <a:prstGeom prst="line">
              <a:avLst/>
            </a:prstGeom>
            <a:ln w="95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40B165D-09EF-4E2D-2C84-590D870D032E}"/>
                </a:ext>
              </a:extLst>
            </p:cNvPr>
            <p:cNvCxnSpPr>
              <a:cxnSpLocks/>
            </p:cNvCxnSpPr>
            <p:nvPr/>
          </p:nvCxnSpPr>
          <p:spPr>
            <a:xfrm flipH="1" flipV="1">
              <a:off x="5891873" y="954505"/>
              <a:ext cx="44" cy="2701125"/>
            </a:xfrm>
            <a:prstGeom prst="line">
              <a:avLst/>
            </a:prstGeom>
            <a:ln w="95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399AFFE8-0E1A-686E-2D22-E42520C0F1E4}"/>
                </a:ext>
              </a:extLst>
            </p:cNvPr>
            <p:cNvSpPr txBox="1"/>
            <p:nvPr/>
          </p:nvSpPr>
          <p:spPr>
            <a:xfrm>
              <a:off x="5212730" y="734236"/>
              <a:ext cx="746435" cy="3000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0201F"/>
                  </a:solidFill>
                  <a:effectLst/>
                  <a:uLnTx/>
                  <a:uFillTx/>
                  <a:latin typeface="Alliance No.1 SemiBold" pitchFamily="2" charset="77"/>
                  <a:ea typeface="Alliance No.1 SemiBold" pitchFamily="2" charset="77"/>
                  <a:cs typeface="+mn-cs"/>
                </a:rPr>
                <a:t>Need for</a:t>
              </a:r>
              <a:br>
                <a:rPr kumimoji="0" lang="en-US" sz="1000" b="1" i="0" u="none" strike="noStrike" kern="1200" cap="none" spc="0" normalizeH="0" baseline="0" noProof="0" dirty="0">
                  <a:ln>
                    <a:noFill/>
                  </a:ln>
                  <a:solidFill>
                    <a:srgbClr val="20201F"/>
                  </a:solidFill>
                  <a:effectLst/>
                  <a:uLnTx/>
                  <a:uFillTx/>
                  <a:latin typeface="Alliance No.1 SemiBold" pitchFamily="2" charset="77"/>
                  <a:ea typeface="Alliance No.1 SemiBold" pitchFamily="2" charset="77"/>
                  <a:cs typeface="+mn-cs"/>
                </a:rPr>
              </a:br>
              <a:r>
                <a:rPr kumimoji="0" lang="en-US" sz="1000" b="1" i="0" u="none" strike="noStrike" kern="1200" cap="none" spc="0" normalizeH="0" baseline="0" noProof="0" dirty="0">
                  <a:ln>
                    <a:noFill/>
                  </a:ln>
                  <a:solidFill>
                    <a:srgbClr val="20201F"/>
                  </a:solidFill>
                  <a:effectLst/>
                  <a:uLnTx/>
                  <a:uFillTx/>
                  <a:latin typeface="Alliance No.1 SemiBold" pitchFamily="2" charset="77"/>
                  <a:ea typeface="Alliance No.1 SemiBold" pitchFamily="2" charset="77"/>
                  <a:cs typeface="+mn-cs"/>
                </a:rPr>
                <a:t>data precision</a:t>
              </a:r>
            </a:p>
          </p:txBody>
        </p:sp>
        <p:sp>
          <p:nvSpPr>
            <p:cNvPr id="111" name="TextBox 110">
              <a:extLst>
                <a:ext uri="{FF2B5EF4-FFF2-40B4-BE49-F238E27FC236}">
                  <a16:creationId xmlns:a16="http://schemas.microsoft.com/office/drawing/2014/main" id="{15C23DF9-693C-AEF3-32DA-5B2F0CE0285B}"/>
                </a:ext>
              </a:extLst>
            </p:cNvPr>
            <p:cNvSpPr txBox="1"/>
            <p:nvPr/>
          </p:nvSpPr>
          <p:spPr>
            <a:xfrm>
              <a:off x="8302190" y="3667080"/>
              <a:ext cx="623150" cy="3116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0201F"/>
                  </a:solidFill>
                  <a:effectLst/>
                  <a:uLnTx/>
                  <a:uFillTx/>
                  <a:latin typeface="Alliance No.1 SemiBold" pitchFamily="2" charset="77"/>
                  <a:ea typeface="Alliance No.1 SemiBold" pitchFamily="2" charset="77"/>
                  <a:cs typeface="+mn-cs"/>
                </a:rPr>
                <a:t>Rigor of analysis</a:t>
              </a:r>
            </a:p>
          </p:txBody>
        </p:sp>
      </p:grpSp>
      <p:sp>
        <p:nvSpPr>
          <p:cNvPr id="112" name="TextBox 111">
            <a:extLst>
              <a:ext uri="{FF2B5EF4-FFF2-40B4-BE49-F238E27FC236}">
                <a16:creationId xmlns:a16="http://schemas.microsoft.com/office/drawing/2014/main" id="{D2043A0B-B61A-F2BE-7317-0953ADB3606B}"/>
              </a:ext>
            </a:extLst>
          </p:cNvPr>
          <p:cNvSpPr txBox="1"/>
          <p:nvPr/>
        </p:nvSpPr>
        <p:spPr>
          <a:xfrm>
            <a:off x="2088553" y="1208137"/>
            <a:ext cx="189042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0201F"/>
                </a:solidFill>
                <a:effectLst/>
                <a:uLnTx/>
                <a:uFillTx/>
                <a:latin typeface="Alliance No.1 SemiBold" pitchFamily="2" charset="77"/>
                <a:ea typeface="Alliance No.1 SemiBold" pitchFamily="2" charset="77"/>
                <a:cs typeface="+mn-cs"/>
              </a:rPr>
              <a:t>Real-World Evidence</a:t>
            </a:r>
            <a:br>
              <a:rPr kumimoji="0" lang="en-US" sz="1400" b="1" i="0" u="none" strike="noStrike" kern="1200" cap="none" spc="0" normalizeH="0" baseline="0" noProof="0" dirty="0">
                <a:ln>
                  <a:noFill/>
                </a:ln>
                <a:solidFill>
                  <a:srgbClr val="20201F"/>
                </a:solidFill>
                <a:effectLst/>
                <a:uLnTx/>
                <a:uFillTx/>
                <a:latin typeface="Alliance No.1 SemiBold" pitchFamily="2" charset="77"/>
                <a:ea typeface="Alliance No.1 SemiBold" pitchFamily="2" charset="77"/>
                <a:cs typeface="+mn-cs"/>
              </a:rPr>
            </a:br>
            <a:r>
              <a:rPr kumimoji="0" lang="en-US" sz="1400" b="1" i="0" u="none" strike="noStrike" kern="1200" cap="none" spc="0" normalizeH="0" baseline="0" noProof="0" dirty="0">
                <a:ln>
                  <a:noFill/>
                </a:ln>
                <a:solidFill>
                  <a:srgbClr val="20201F"/>
                </a:solidFill>
                <a:effectLst/>
                <a:uLnTx/>
                <a:uFillTx/>
                <a:latin typeface="Alliance No.1 SemiBold" pitchFamily="2" charset="77"/>
                <a:ea typeface="Alliance No.1 SemiBold" pitchFamily="2" charset="77"/>
                <a:cs typeface="+mn-cs"/>
              </a:rPr>
              <a:t>Requirements</a:t>
            </a:r>
          </a:p>
        </p:txBody>
      </p:sp>
      <p:sp>
        <p:nvSpPr>
          <p:cNvPr id="113" name="Oval 112">
            <a:extLst>
              <a:ext uri="{FF2B5EF4-FFF2-40B4-BE49-F238E27FC236}">
                <a16:creationId xmlns:a16="http://schemas.microsoft.com/office/drawing/2014/main" id="{21BD5018-6031-E483-BD90-1D063F309346}"/>
              </a:ext>
            </a:extLst>
          </p:cNvPr>
          <p:cNvSpPr/>
          <p:nvPr/>
        </p:nvSpPr>
        <p:spPr>
          <a:xfrm>
            <a:off x="3817353" y="1911698"/>
            <a:ext cx="109728" cy="105668"/>
          </a:xfrm>
          <a:prstGeom prst="ellipse">
            <a:avLst/>
          </a:prstGeom>
          <a:solidFill>
            <a:srgbClr val="FB4B5B"/>
          </a:solidFill>
          <a:ln>
            <a:solidFill>
              <a:srgbClr val="FB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114" name="Oval 113">
            <a:extLst>
              <a:ext uri="{FF2B5EF4-FFF2-40B4-BE49-F238E27FC236}">
                <a16:creationId xmlns:a16="http://schemas.microsoft.com/office/drawing/2014/main" id="{61AD7C0F-AF0C-673E-E60E-560FBD5646D0}"/>
              </a:ext>
            </a:extLst>
          </p:cNvPr>
          <p:cNvSpPr/>
          <p:nvPr/>
        </p:nvSpPr>
        <p:spPr>
          <a:xfrm>
            <a:off x="2573859" y="2822251"/>
            <a:ext cx="109728" cy="105668"/>
          </a:xfrm>
          <a:prstGeom prst="ellipse">
            <a:avLst/>
          </a:prstGeom>
          <a:solidFill>
            <a:srgbClr val="FB4B5B"/>
          </a:solidFill>
          <a:ln>
            <a:solidFill>
              <a:srgbClr val="FB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sp>
        <p:nvSpPr>
          <p:cNvPr id="115" name="Oval 114">
            <a:extLst>
              <a:ext uri="{FF2B5EF4-FFF2-40B4-BE49-F238E27FC236}">
                <a16:creationId xmlns:a16="http://schemas.microsoft.com/office/drawing/2014/main" id="{22550AD0-80B3-2C7D-58CD-FD1389F08EBC}"/>
              </a:ext>
            </a:extLst>
          </p:cNvPr>
          <p:cNvSpPr/>
          <p:nvPr/>
        </p:nvSpPr>
        <p:spPr>
          <a:xfrm>
            <a:off x="1466592" y="4416526"/>
            <a:ext cx="109728" cy="105668"/>
          </a:xfrm>
          <a:prstGeom prst="ellipse">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A6A6A6"/>
              </a:solidFill>
              <a:effectLst/>
              <a:uLnTx/>
              <a:uFillTx/>
              <a:latin typeface="Alliance No.1 Regular"/>
              <a:ea typeface="+mn-ea"/>
              <a:cs typeface="+mn-cs"/>
            </a:endParaRPr>
          </a:p>
        </p:txBody>
      </p:sp>
      <p:sp>
        <p:nvSpPr>
          <p:cNvPr id="116" name="TextBox 115">
            <a:extLst>
              <a:ext uri="{FF2B5EF4-FFF2-40B4-BE49-F238E27FC236}">
                <a16:creationId xmlns:a16="http://schemas.microsoft.com/office/drawing/2014/main" id="{9F724CB8-77DE-5C4C-0364-A48F9A3D7A17}"/>
              </a:ext>
            </a:extLst>
          </p:cNvPr>
          <p:cNvSpPr txBox="1"/>
          <p:nvPr/>
        </p:nvSpPr>
        <p:spPr>
          <a:xfrm>
            <a:off x="1034661" y="4558747"/>
            <a:ext cx="1372352" cy="4821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0201F"/>
                </a:solidFill>
                <a:effectLst/>
                <a:uLnTx/>
                <a:uFillTx/>
                <a:latin typeface="Alliance No.1 SemiBold" pitchFamily="2" charset="77"/>
                <a:ea typeface="Alliance No.1 SemiBold" pitchFamily="2" charset="77"/>
                <a:cs typeface="+mn-cs"/>
              </a:rPr>
              <a:t>Commercial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33" b="1" i="0" u="none" strike="noStrike" kern="1200" cap="none" spc="0" normalizeH="0" baseline="0" noProof="0" dirty="0">
              <a:ln>
                <a:noFill/>
              </a:ln>
              <a:solidFill>
                <a:srgbClr val="20201F"/>
              </a:solidFill>
              <a:effectLst/>
              <a:uLnTx/>
              <a:uFillTx/>
              <a:latin typeface="Alliance No.1 SemiBold" pitchFamily="2" charset="77"/>
              <a:ea typeface="Alliance No.1 SemiBold" pitchFamily="2" charset="77"/>
              <a:cs typeface="+mn-cs"/>
            </a:endParaRPr>
          </a:p>
        </p:txBody>
      </p:sp>
      <p:sp>
        <p:nvSpPr>
          <p:cNvPr id="117" name="TextBox 116">
            <a:extLst>
              <a:ext uri="{FF2B5EF4-FFF2-40B4-BE49-F238E27FC236}">
                <a16:creationId xmlns:a16="http://schemas.microsoft.com/office/drawing/2014/main" id="{03B00289-BE7E-9BFC-E119-0EFDAA5F867B}"/>
              </a:ext>
            </a:extLst>
          </p:cNvPr>
          <p:cNvSpPr txBox="1"/>
          <p:nvPr/>
        </p:nvSpPr>
        <p:spPr>
          <a:xfrm>
            <a:off x="1936733" y="2983532"/>
            <a:ext cx="139378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0201F"/>
                </a:solidFill>
                <a:effectLst/>
                <a:uLnTx/>
                <a:uFillTx/>
                <a:latin typeface="Alliance No.1 SemiBold" pitchFamily="2" charset="77"/>
                <a:ea typeface="Alliance No.1 SemiBold" pitchFamily="2" charset="77"/>
                <a:cs typeface="+mn-cs"/>
              </a:rPr>
              <a:t>Epidemiology</a:t>
            </a:r>
          </a:p>
        </p:txBody>
      </p:sp>
      <p:sp>
        <p:nvSpPr>
          <p:cNvPr id="118" name="TextBox 117">
            <a:extLst>
              <a:ext uri="{FF2B5EF4-FFF2-40B4-BE49-F238E27FC236}">
                <a16:creationId xmlns:a16="http://schemas.microsoft.com/office/drawing/2014/main" id="{6C1E34F1-B8AD-AB9E-2948-028726AE84EE}"/>
              </a:ext>
            </a:extLst>
          </p:cNvPr>
          <p:cNvSpPr txBox="1"/>
          <p:nvPr/>
        </p:nvSpPr>
        <p:spPr>
          <a:xfrm>
            <a:off x="1947373" y="2441131"/>
            <a:ext cx="137235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0201F"/>
                </a:solidFill>
                <a:effectLst/>
                <a:uLnTx/>
                <a:uFillTx/>
                <a:latin typeface="Alliance No.1 SemiBold" pitchFamily="2" charset="77"/>
                <a:ea typeface="Alliance No.1 SemiBold" pitchFamily="2" charset="77"/>
                <a:cs typeface="+mn-cs"/>
              </a:rPr>
              <a:t>HEOR</a:t>
            </a:r>
          </a:p>
        </p:txBody>
      </p:sp>
      <p:sp>
        <p:nvSpPr>
          <p:cNvPr id="119" name="TextBox 118">
            <a:extLst>
              <a:ext uri="{FF2B5EF4-FFF2-40B4-BE49-F238E27FC236}">
                <a16:creationId xmlns:a16="http://schemas.microsoft.com/office/drawing/2014/main" id="{81A27367-B4FB-4520-220B-BF62FD3DD717}"/>
              </a:ext>
            </a:extLst>
          </p:cNvPr>
          <p:cNvSpPr txBox="1"/>
          <p:nvPr/>
        </p:nvSpPr>
        <p:spPr>
          <a:xfrm>
            <a:off x="3173648" y="2053230"/>
            <a:ext cx="137235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0201F"/>
                </a:solidFill>
                <a:effectLst/>
                <a:uLnTx/>
                <a:uFillTx/>
                <a:latin typeface="Alliance No.1 SemiBold" pitchFamily="2" charset="77"/>
                <a:ea typeface="Alliance No.1 SemiBold" pitchFamily="2" charset="77"/>
                <a:cs typeface="+mn-cs"/>
              </a:rPr>
              <a:t>Regulatory</a:t>
            </a:r>
          </a:p>
        </p:txBody>
      </p:sp>
      <p:sp>
        <p:nvSpPr>
          <p:cNvPr id="120" name="Oval 119">
            <a:extLst>
              <a:ext uri="{FF2B5EF4-FFF2-40B4-BE49-F238E27FC236}">
                <a16:creationId xmlns:a16="http://schemas.microsoft.com/office/drawing/2014/main" id="{D664187B-87D1-5D18-B6AE-9D6D1BA73982}"/>
              </a:ext>
            </a:extLst>
          </p:cNvPr>
          <p:cNvSpPr/>
          <p:nvPr/>
        </p:nvSpPr>
        <p:spPr>
          <a:xfrm>
            <a:off x="2573859" y="2280987"/>
            <a:ext cx="109728" cy="105668"/>
          </a:xfrm>
          <a:prstGeom prst="ellipse">
            <a:avLst/>
          </a:prstGeom>
          <a:solidFill>
            <a:srgbClr val="FB4B5B"/>
          </a:solidFill>
          <a:ln>
            <a:solidFill>
              <a:srgbClr val="FB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0201F"/>
              </a:solidFill>
              <a:effectLst/>
              <a:uLnTx/>
              <a:uFillTx/>
              <a:latin typeface="Alliance No.1 Regular"/>
              <a:ea typeface="+mn-ea"/>
              <a:cs typeface="+mn-cs"/>
            </a:endParaRPr>
          </a:p>
        </p:txBody>
      </p:sp>
      <p:cxnSp>
        <p:nvCxnSpPr>
          <p:cNvPr id="2" name="Straight Connector 1">
            <a:extLst>
              <a:ext uri="{FF2B5EF4-FFF2-40B4-BE49-F238E27FC236}">
                <a16:creationId xmlns:a16="http://schemas.microsoft.com/office/drawing/2014/main" id="{5B8045D4-E8A2-3225-A19D-A13566F227F6}"/>
              </a:ext>
            </a:extLst>
          </p:cNvPr>
          <p:cNvCxnSpPr>
            <a:cxnSpLocks/>
          </p:cNvCxnSpPr>
          <p:nvPr/>
        </p:nvCxnSpPr>
        <p:spPr>
          <a:xfrm>
            <a:off x="5365143" y="3668960"/>
            <a:ext cx="6490913" cy="0"/>
          </a:xfrm>
          <a:prstGeom prst="line">
            <a:avLst/>
          </a:prstGeom>
          <a:ln w="95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3A6377A-06B8-AD8B-EF59-2FC03B4A1A77}"/>
              </a:ext>
            </a:extLst>
          </p:cNvPr>
          <p:cNvCxnSpPr>
            <a:cxnSpLocks/>
          </p:cNvCxnSpPr>
          <p:nvPr/>
        </p:nvCxnSpPr>
        <p:spPr>
          <a:xfrm flipV="1">
            <a:off x="8403866" y="807737"/>
            <a:ext cx="0" cy="5731175"/>
          </a:xfrm>
          <a:prstGeom prst="line">
            <a:avLst/>
          </a:prstGeom>
          <a:ln w="95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53C11C8-835D-5F72-9927-FBF505A75A8D}"/>
              </a:ext>
            </a:extLst>
          </p:cNvPr>
          <p:cNvSpPr txBox="1"/>
          <p:nvPr/>
        </p:nvSpPr>
        <p:spPr>
          <a:xfrm>
            <a:off x="5311870" y="1212287"/>
            <a:ext cx="2992121" cy="163176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0201F"/>
                </a:solidFill>
                <a:effectLst/>
                <a:uLnTx/>
                <a:uFillTx/>
                <a:latin typeface="Alliance No.1 Regular"/>
                <a:ea typeface="+mn-ea"/>
                <a:cs typeface="+mn-cs"/>
              </a:rPr>
              <a:t>Completeness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01F"/>
              </a:solidFill>
              <a:effectLst/>
              <a:uLnTx/>
              <a:uFillTx/>
              <a:latin typeface="Alliance No.1 Regular"/>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99% adjudicated</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Closed-claims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Directly from insurer</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Captures all services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0201F"/>
              </a:solidFill>
              <a:effectLst/>
              <a:uLnTx/>
              <a:uFillTx/>
              <a:latin typeface="Alliance No.1 Regular"/>
              <a:ea typeface="+mn-ea"/>
              <a:cs typeface="+mn-cs"/>
            </a:endParaRPr>
          </a:p>
          <a:p>
            <a:pPr marL="228594" marR="0" lvl="0" indent="-228594"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Required for successful regulatory submissions for S&amp;AE reporting</a:t>
            </a:r>
          </a:p>
          <a:p>
            <a:pPr marL="228594" marR="0" lvl="0" indent="-228594"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Critical for benchmarking</a:t>
            </a:r>
          </a:p>
        </p:txBody>
      </p:sp>
      <p:sp>
        <p:nvSpPr>
          <p:cNvPr id="9" name="TextBox 8">
            <a:extLst>
              <a:ext uri="{FF2B5EF4-FFF2-40B4-BE49-F238E27FC236}">
                <a16:creationId xmlns:a16="http://schemas.microsoft.com/office/drawing/2014/main" id="{AB5BC07B-9CD1-52A3-0106-BEB9948817BA}"/>
              </a:ext>
            </a:extLst>
          </p:cNvPr>
          <p:cNvSpPr txBox="1"/>
          <p:nvPr/>
        </p:nvSpPr>
        <p:spPr>
          <a:xfrm>
            <a:off x="8671391" y="1128887"/>
            <a:ext cx="2878592" cy="163176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0201F"/>
                </a:solidFill>
                <a:effectLst/>
                <a:uLnTx/>
                <a:uFillTx/>
                <a:latin typeface="Alliance No.1 Regular"/>
                <a:ea typeface="+mn-ea"/>
                <a:cs typeface="+mn-cs"/>
              </a:rPr>
              <a:t>Actual Cost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01F"/>
              </a:solidFill>
              <a:effectLst/>
              <a:uLnTx/>
              <a:uFillTx/>
              <a:latin typeface="Alliance No.1 Regular"/>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85% have actual cost</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Identifies true cost of care</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Non-imputed</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0201F"/>
              </a:solidFill>
              <a:effectLst/>
              <a:uLnTx/>
              <a:uFillTx/>
              <a:latin typeface="Alliance No.1 Regular"/>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Invaluable for burden or care or cost-related studies </a:t>
            </a: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Robust evidence for pricing and reimbursement submissions</a:t>
            </a: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Tangible source of accuracy</a:t>
            </a:r>
            <a:endParaRPr kumimoji="0" lang="en-US" sz="1100" b="0" i="0" u="none" strike="noStrike" kern="1200" cap="none" spc="0" normalizeH="0" baseline="0" noProof="0" dirty="0">
              <a:ln>
                <a:noFill/>
              </a:ln>
              <a:solidFill>
                <a:srgbClr val="20201F"/>
              </a:solidFill>
              <a:effectLst/>
              <a:uLnTx/>
              <a:uFillTx/>
              <a:latin typeface="Alliance No.1 Regular"/>
              <a:ea typeface="+mn-ea"/>
              <a:cs typeface="+mn-cs"/>
            </a:endParaRPr>
          </a:p>
        </p:txBody>
      </p:sp>
      <p:sp>
        <p:nvSpPr>
          <p:cNvPr id="10" name="TextBox 9">
            <a:extLst>
              <a:ext uri="{FF2B5EF4-FFF2-40B4-BE49-F238E27FC236}">
                <a16:creationId xmlns:a16="http://schemas.microsoft.com/office/drawing/2014/main" id="{E54E273F-02E7-24C2-4B40-F2C2351A2883}"/>
              </a:ext>
            </a:extLst>
          </p:cNvPr>
          <p:cNvSpPr txBox="1"/>
          <p:nvPr/>
        </p:nvSpPr>
        <p:spPr>
          <a:xfrm>
            <a:off x="5311870" y="3706312"/>
            <a:ext cx="3073929" cy="163176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20201F"/>
                </a:solidFill>
                <a:effectLst/>
                <a:uLnTx/>
                <a:uFillTx/>
                <a:latin typeface="Alliance No.1 Regular"/>
                <a:ea typeface="+mn-ea"/>
                <a:cs typeface="+mn-cs"/>
              </a:rPr>
              <a:t>Longitudinal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01F"/>
              </a:solidFill>
              <a:effectLst/>
              <a:uLnTx/>
              <a:uFillTx/>
              <a:latin typeface="Alliance No.1 Regular"/>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Tracks more patients over extended time period</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Continuous patient enrollment 5+ years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Data direct from employers and health pans </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0201F"/>
              </a:solidFill>
              <a:effectLst/>
              <a:uLnTx/>
              <a:uFillTx/>
              <a:latin typeface="Alliance No.1 Regular"/>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Better understanding of health status, medical history and Tx outcomes</a:t>
            </a: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Enables larger cohorts</a:t>
            </a: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Strengthens regulatory submissions</a:t>
            </a:r>
          </a:p>
          <a:p>
            <a:pPr marL="380990" marR="0" lvl="0" indent="-380990" algn="l" defTabSz="914400" rtl="0" eaLnBrk="1" fontAlgn="auto" latinLnBrk="0" hangingPunct="1">
              <a:lnSpc>
                <a:spcPct val="100000"/>
              </a:lnSpc>
              <a:spcBef>
                <a:spcPts val="0"/>
              </a:spcBef>
              <a:spcAft>
                <a:spcPts val="0"/>
              </a:spcAft>
              <a:buClrTx/>
              <a:buSzTx/>
              <a:buFont typeface="Wingdings" pitchFamily="2" charset="2"/>
              <a:buChar char="ü"/>
              <a:tabLst/>
              <a:defRPr/>
            </a:pPr>
            <a:endParaRPr kumimoji="0" lang="en-US" sz="1333" b="0" i="0" u="none" strike="noStrike" kern="1200" cap="none" spc="0" normalizeH="0" baseline="0" noProof="0" dirty="0">
              <a:ln>
                <a:noFill/>
              </a:ln>
              <a:solidFill>
                <a:srgbClr val="20201F"/>
              </a:solidFill>
              <a:effectLst/>
              <a:uLnTx/>
              <a:uFillTx/>
              <a:latin typeface="Alliance No.1 Regular"/>
              <a:ea typeface="+mn-ea"/>
              <a:cs typeface="+mn-cs"/>
            </a:endParaRPr>
          </a:p>
        </p:txBody>
      </p:sp>
      <p:sp>
        <p:nvSpPr>
          <p:cNvPr id="11" name="TextBox 10">
            <a:extLst>
              <a:ext uri="{FF2B5EF4-FFF2-40B4-BE49-F238E27FC236}">
                <a16:creationId xmlns:a16="http://schemas.microsoft.com/office/drawing/2014/main" id="{C57298F0-33D5-341B-4B3F-9CA69259DA68}"/>
              </a:ext>
            </a:extLst>
          </p:cNvPr>
          <p:cNvSpPr txBox="1"/>
          <p:nvPr/>
        </p:nvSpPr>
        <p:spPr>
          <a:xfrm>
            <a:off x="8642222" y="3761717"/>
            <a:ext cx="3073924" cy="1631764"/>
          </a:xfrm>
          <a:prstGeom prst="rect">
            <a:avLst/>
          </a:prstGeom>
          <a:solidFill>
            <a:srgbClr val="FED2D6"/>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0201F"/>
                </a:solidFill>
                <a:effectLst/>
                <a:uLnTx/>
                <a:uFillTx/>
                <a:latin typeface="Alliance No.1 Regular"/>
                <a:ea typeface="+mn-ea"/>
                <a:cs typeface="+mn-cs"/>
              </a:rPr>
              <a:t>Representative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01F"/>
              </a:solidFill>
              <a:effectLst/>
              <a:uLnTx/>
              <a:uFillTx/>
              <a:latin typeface="Alliance No.1 Regular"/>
              <a:ea typeface="+mn-ea"/>
              <a:cs typeface="+mn-cs"/>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All 50 states, broad demographics and age groups </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Includes 450+ data suppliers (plans, employers, specialty)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0201F"/>
              </a:solidFill>
              <a:effectLst/>
              <a:uLnTx/>
              <a:uFillTx/>
              <a:latin typeface="Alliance No.1 Regular"/>
              <a:ea typeface="+mn-ea"/>
              <a:cs typeface="+mn-cs"/>
            </a:endParaRPr>
          </a:p>
          <a:p>
            <a:pPr marL="228594" marR="0" lvl="0" indent="-228594"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Regulatory: covers data from as many plans as possible</a:t>
            </a:r>
          </a:p>
          <a:p>
            <a:pPr marL="228594" marR="0" lvl="0" indent="-228594"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HEOR: leads to more accurate results</a:t>
            </a:r>
          </a:p>
          <a:p>
            <a:pPr marL="228594" marR="0" lvl="0" indent="-228594"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a:ln>
                  <a:noFill/>
                </a:ln>
                <a:solidFill>
                  <a:srgbClr val="20201F"/>
                </a:solidFill>
                <a:effectLst/>
                <a:uLnTx/>
                <a:uFillTx/>
                <a:latin typeface="Alliance No.1 Regular"/>
                <a:ea typeface="+mn-ea"/>
                <a:cs typeface="+mn-cs"/>
              </a:rPr>
              <a:t>Epidemiology: minimizes bias and enhances incidence and prevalence rate measures  </a:t>
            </a:r>
          </a:p>
        </p:txBody>
      </p:sp>
      <p:sp>
        <p:nvSpPr>
          <p:cNvPr id="13" name="TextBox 12">
            <a:extLst>
              <a:ext uri="{FF2B5EF4-FFF2-40B4-BE49-F238E27FC236}">
                <a16:creationId xmlns:a16="http://schemas.microsoft.com/office/drawing/2014/main" id="{283A3D0C-2CCB-B30F-0B52-A37F76C11186}"/>
              </a:ext>
            </a:extLst>
          </p:cNvPr>
          <p:cNvSpPr txBox="1"/>
          <p:nvPr/>
        </p:nvSpPr>
        <p:spPr>
          <a:xfrm>
            <a:off x="2259399" y="3390329"/>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err="1">
              <a:ln>
                <a:noFill/>
              </a:ln>
              <a:solidFill>
                <a:srgbClr val="20201F"/>
              </a:solidFill>
              <a:effectLst/>
              <a:uLnTx/>
              <a:uFillTx/>
              <a:latin typeface="Alliance No.1 Regular"/>
              <a:ea typeface="+mn-ea"/>
              <a:cs typeface="+mn-cs"/>
            </a:endParaRPr>
          </a:p>
        </p:txBody>
      </p:sp>
    </p:spTree>
    <p:extLst>
      <p:ext uri="{BB962C8B-B14F-4D97-AF65-F5344CB8AC3E}">
        <p14:creationId xmlns:p14="http://schemas.microsoft.com/office/powerpoint/2010/main" val="345996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9D7F2-56A0-B54A-9857-AEB89D04C6CE}"/>
              </a:ext>
            </a:extLst>
          </p:cNvPr>
          <p:cNvSpPr>
            <a:spLocks noGrp="1"/>
          </p:cNvSpPr>
          <p:nvPr>
            <p:ph type="title"/>
          </p:nvPr>
        </p:nvSpPr>
        <p:spPr>
          <a:xfrm>
            <a:off x="1524000" y="0"/>
            <a:ext cx="9144000" cy="994172"/>
          </a:xfrm>
        </p:spPr>
        <p:txBody>
          <a:bodyPr/>
          <a:lstStyle/>
          <a:p>
            <a:r>
              <a:rPr lang="en-US" sz="4000" dirty="0">
                <a:latin typeface="Arial" panose="020B0604020202020204" pitchFamily="34" charset="0"/>
                <a:cs typeface="Arial" panose="020B0604020202020204" pitchFamily="34" charset="0"/>
              </a:rPr>
              <a:t>UK MarketScan Example Publications</a:t>
            </a:r>
          </a:p>
        </p:txBody>
      </p:sp>
      <p:pic>
        <p:nvPicPr>
          <p:cNvPr id="3" name="Picture 2">
            <a:extLst>
              <a:ext uri="{FF2B5EF4-FFF2-40B4-BE49-F238E27FC236}">
                <a16:creationId xmlns:a16="http://schemas.microsoft.com/office/drawing/2014/main" id="{ED313017-BBB9-5340-B0CD-D01746EE3F22}"/>
              </a:ext>
            </a:extLst>
          </p:cNvPr>
          <p:cNvPicPr>
            <a:picLocks noChangeAspect="1"/>
          </p:cNvPicPr>
          <p:nvPr/>
        </p:nvPicPr>
        <p:blipFill>
          <a:blip r:embed="rId2"/>
          <a:stretch>
            <a:fillRect/>
          </a:stretch>
        </p:blipFill>
        <p:spPr>
          <a:xfrm>
            <a:off x="1524000" y="1375173"/>
            <a:ext cx="9144000" cy="5482828"/>
          </a:xfrm>
          <a:prstGeom prst="rect">
            <a:avLst/>
          </a:prstGeom>
        </p:spPr>
      </p:pic>
    </p:spTree>
    <p:extLst>
      <p:ext uri="{BB962C8B-B14F-4D97-AF65-F5344CB8AC3E}">
        <p14:creationId xmlns:p14="http://schemas.microsoft.com/office/powerpoint/2010/main" val="1670129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7A5FB-794B-CA5C-1C41-EB89375A5BD9}"/>
              </a:ext>
            </a:extLst>
          </p:cNvPr>
          <p:cNvPicPr>
            <a:picLocks noChangeAspect="1"/>
          </p:cNvPicPr>
          <p:nvPr/>
        </p:nvPicPr>
        <p:blipFill>
          <a:blip r:embed="rId2"/>
          <a:stretch>
            <a:fillRect/>
          </a:stretch>
        </p:blipFill>
        <p:spPr>
          <a:xfrm>
            <a:off x="2433686" y="0"/>
            <a:ext cx="7324627" cy="6858000"/>
          </a:xfrm>
          <a:prstGeom prst="rect">
            <a:avLst/>
          </a:prstGeom>
        </p:spPr>
      </p:pic>
    </p:spTree>
    <p:extLst>
      <p:ext uri="{BB962C8B-B14F-4D97-AF65-F5344CB8AC3E}">
        <p14:creationId xmlns:p14="http://schemas.microsoft.com/office/powerpoint/2010/main" val="2118351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ABC81-BCF7-2669-9DE7-BF77FCBBD0CE}"/>
            </a:ext>
          </a:extLst>
        </p:cNvPr>
        <p:cNvGrpSpPr/>
        <p:nvPr/>
      </p:nvGrpSpPr>
      <p:grpSpPr>
        <a:xfrm>
          <a:off x="0" y="0"/>
          <a:ext cx="0" cy="0"/>
          <a:chOff x="0" y="0"/>
          <a:chExt cx="0" cy="0"/>
        </a:xfrm>
      </p:grpSpPr>
      <p:sp>
        <p:nvSpPr>
          <p:cNvPr id="4" name="object 2">
            <a:extLst>
              <a:ext uri="{FF2B5EF4-FFF2-40B4-BE49-F238E27FC236}">
                <a16:creationId xmlns:a16="http://schemas.microsoft.com/office/drawing/2014/main" id="{C7323B79-8B5B-CD93-3A7D-56AFFFDD8501}"/>
              </a:ext>
            </a:extLst>
          </p:cNvPr>
          <p:cNvSpPr/>
          <p:nvPr/>
        </p:nvSpPr>
        <p:spPr>
          <a:xfrm>
            <a:off x="0" y="0"/>
            <a:ext cx="12192000" cy="636814"/>
          </a:xfrm>
          <a:custGeom>
            <a:avLst/>
            <a:gdLst/>
            <a:ahLst/>
            <a:cxnLst/>
            <a:rect l="l" t="t" r="r" b="b"/>
            <a:pathLst>
              <a:path w="12192000" h="2286000">
                <a:moveTo>
                  <a:pt x="0" y="2286000"/>
                </a:moveTo>
                <a:lnTo>
                  <a:pt x="12192000" y="2286000"/>
                </a:lnTo>
                <a:lnTo>
                  <a:pt x="12192000" y="0"/>
                </a:lnTo>
                <a:lnTo>
                  <a:pt x="0" y="0"/>
                </a:lnTo>
                <a:lnTo>
                  <a:pt x="0" y="2286000"/>
                </a:lnTo>
                <a:close/>
              </a:path>
            </a:pathLst>
          </a:custGeom>
          <a:solidFill>
            <a:srgbClr val="022B8C"/>
          </a:solidFill>
        </p:spPr>
        <p:txBody>
          <a:bodyPr wrap="square" lIns="0" tIns="0" rIns="0" bIns="0" rtlCol="0"/>
          <a:lstStyle/>
          <a:p>
            <a:pPr algn="ctr">
              <a:lnSpc>
                <a:spcPct val="120000"/>
              </a:lnSpc>
            </a:pPr>
            <a:r>
              <a:rPr lang="en-US" sz="4000" b="1" dirty="0">
                <a:solidFill>
                  <a:schemeClr val="bg1"/>
                </a:solidFill>
                <a:latin typeface="Arial" panose="020B0604020202020204" pitchFamily="34" charset="0"/>
                <a:cs typeface="Arial" panose="020B0604020202020204" pitchFamily="34" charset="0"/>
              </a:rPr>
              <a:t>IRB Considerations</a:t>
            </a:r>
            <a:endParaRPr lang="en-US" sz="4000" b="1" i="1" u="sng" dirty="0">
              <a:solidFill>
                <a:schemeClr val="bg1"/>
              </a:solidFill>
            </a:endParaRPr>
          </a:p>
        </p:txBody>
      </p:sp>
      <p:sp>
        <p:nvSpPr>
          <p:cNvPr id="5" name="object 2">
            <a:extLst>
              <a:ext uri="{FF2B5EF4-FFF2-40B4-BE49-F238E27FC236}">
                <a16:creationId xmlns:a16="http://schemas.microsoft.com/office/drawing/2014/main" id="{A1E2B5DD-0498-AED0-BFE9-27BD1814648D}"/>
              </a:ext>
            </a:extLst>
          </p:cNvPr>
          <p:cNvSpPr/>
          <p:nvPr/>
        </p:nvSpPr>
        <p:spPr>
          <a:xfrm>
            <a:off x="0" y="6221186"/>
            <a:ext cx="12192000" cy="636814"/>
          </a:xfrm>
          <a:custGeom>
            <a:avLst/>
            <a:gdLst/>
            <a:ahLst/>
            <a:cxnLst/>
            <a:rect l="l" t="t" r="r" b="b"/>
            <a:pathLst>
              <a:path w="12192000" h="2286000">
                <a:moveTo>
                  <a:pt x="0" y="2286000"/>
                </a:moveTo>
                <a:lnTo>
                  <a:pt x="12192000" y="2286000"/>
                </a:lnTo>
                <a:lnTo>
                  <a:pt x="12192000" y="0"/>
                </a:lnTo>
                <a:lnTo>
                  <a:pt x="0" y="0"/>
                </a:lnTo>
                <a:lnTo>
                  <a:pt x="0" y="2286000"/>
                </a:lnTo>
                <a:close/>
              </a:path>
            </a:pathLst>
          </a:custGeom>
          <a:solidFill>
            <a:srgbClr val="022B8C"/>
          </a:solidFill>
        </p:spPr>
        <p:txBody>
          <a:bodyPr wrap="square" lIns="0" tIns="0" rIns="0" bIns="0" rtlCol="0"/>
          <a:lstStyle/>
          <a:p>
            <a:pPr algn="ctr"/>
            <a:endParaRPr dirty="0"/>
          </a:p>
        </p:txBody>
      </p:sp>
      <p:sp>
        <p:nvSpPr>
          <p:cNvPr id="3" name="TextBox 2">
            <a:extLst>
              <a:ext uri="{FF2B5EF4-FFF2-40B4-BE49-F238E27FC236}">
                <a16:creationId xmlns:a16="http://schemas.microsoft.com/office/drawing/2014/main" id="{8062B099-175C-3EAB-0EF9-B934064A5876}"/>
              </a:ext>
            </a:extLst>
          </p:cNvPr>
          <p:cNvSpPr txBox="1"/>
          <p:nvPr/>
        </p:nvSpPr>
        <p:spPr>
          <a:xfrm>
            <a:off x="1612095" y="838193"/>
            <a:ext cx="9548595" cy="5309146"/>
          </a:xfrm>
          <a:prstGeom prst="rect">
            <a:avLst/>
          </a:prstGeom>
          <a:noFill/>
        </p:spPr>
        <p:txBody>
          <a:bodyPr wrap="square" rtlCol="0">
            <a:spAutoFit/>
          </a:bodyPr>
          <a:lstStyle/>
          <a:p>
            <a:endParaRPr lang="en-US" sz="10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2800" dirty="0">
                <a:latin typeface="Arial" panose="020B0604020202020204" pitchFamily="34" charset="0"/>
                <a:cs typeface="Arial" panose="020B0604020202020204" pitchFamily="34" charset="0"/>
              </a:rPr>
              <a:t>The CCTS has obtained approved IRB protocols that allow us to provide </a:t>
            </a:r>
            <a:r>
              <a:rPr lang="en-US" sz="2800" b="1" i="1" dirty="0">
                <a:solidFill>
                  <a:srgbClr val="FF0000"/>
                </a:solidFill>
                <a:latin typeface="Arial" panose="020B0604020202020204" pitchFamily="34" charset="0"/>
                <a:cs typeface="Arial" panose="020B0604020202020204" pitchFamily="34" charset="0"/>
              </a:rPr>
              <a:t>de-identified data (and some limited use data sets) </a:t>
            </a:r>
            <a:r>
              <a:rPr lang="en-US" sz="2800" dirty="0">
                <a:latin typeface="Arial" panose="020B0604020202020204" pitchFamily="34" charset="0"/>
                <a:cs typeface="Arial" panose="020B0604020202020204" pitchFamily="34" charset="0"/>
              </a:rPr>
              <a:t>to researchers at UK.  Researchers do not have to have their own IRB protocol to receive deidentified information.  </a:t>
            </a:r>
          </a:p>
          <a:p>
            <a:pPr marL="214313" indent="-214313">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2800" dirty="0">
                <a:latin typeface="Arial" panose="020B0604020202020204" pitchFamily="34" charset="0"/>
                <a:cs typeface="Arial" panose="020B0604020202020204" pitchFamily="34" charset="0"/>
              </a:rPr>
              <a:t>Some Limited Data Sets and fully identifiable datasets do require PIs to obtain IRB approval for their project.</a:t>
            </a:r>
          </a:p>
          <a:p>
            <a:pPr marL="214313" indent="-214313">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2800" dirty="0">
                <a:latin typeface="Arial" panose="020B0604020202020204" pitchFamily="34" charset="0"/>
                <a:cs typeface="Arial" panose="020B0604020202020204" pitchFamily="34" charset="0"/>
              </a:rPr>
              <a:t>Some projects may start out as deidentified, but may require IRB modifications if the data extract requires PHI.   </a:t>
            </a:r>
          </a:p>
          <a:p>
            <a:pPr marL="557213" lvl="1" indent="-214313">
              <a:buFont typeface="Arial" panose="020B0604020202020204" pitchFamily="34" charset="0"/>
              <a:buChar char="•"/>
            </a:pPr>
            <a:endParaRPr lang="en-US" sz="2100" dirty="0"/>
          </a:p>
        </p:txBody>
      </p:sp>
    </p:spTree>
    <p:extLst>
      <p:ext uri="{BB962C8B-B14F-4D97-AF65-F5344CB8AC3E}">
        <p14:creationId xmlns:p14="http://schemas.microsoft.com/office/powerpoint/2010/main" val="2575234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6F884-FE6A-6D1D-2E93-E382654D88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858F5F0-9FE2-D731-CE7E-DADFE484D605}"/>
              </a:ext>
            </a:extLst>
          </p:cNvPr>
          <p:cNvPicPr>
            <a:picLocks noChangeAspect="1"/>
          </p:cNvPicPr>
          <p:nvPr/>
        </p:nvPicPr>
        <p:blipFill>
          <a:blip r:embed="rId3"/>
          <a:stretch>
            <a:fillRect/>
          </a:stretch>
        </p:blipFill>
        <p:spPr>
          <a:xfrm>
            <a:off x="2798523" y="1127342"/>
            <a:ext cx="7074798" cy="5730658"/>
          </a:xfrm>
          <a:prstGeom prst="rect">
            <a:avLst/>
          </a:prstGeom>
        </p:spPr>
      </p:pic>
      <p:pic>
        <p:nvPicPr>
          <p:cNvPr id="4" name="Picture 3">
            <a:extLst>
              <a:ext uri="{FF2B5EF4-FFF2-40B4-BE49-F238E27FC236}">
                <a16:creationId xmlns:a16="http://schemas.microsoft.com/office/drawing/2014/main" id="{5FB555C0-6B0D-099B-1825-E39400D7EEB1}"/>
              </a:ext>
            </a:extLst>
          </p:cNvPr>
          <p:cNvPicPr>
            <a:picLocks noChangeAspect="1"/>
          </p:cNvPicPr>
          <p:nvPr/>
        </p:nvPicPr>
        <p:blipFill>
          <a:blip r:embed="rId4"/>
          <a:stretch>
            <a:fillRect/>
          </a:stretch>
        </p:blipFill>
        <p:spPr>
          <a:xfrm>
            <a:off x="2798523" y="253802"/>
            <a:ext cx="7772400" cy="873540"/>
          </a:xfrm>
          <a:prstGeom prst="rect">
            <a:avLst/>
          </a:prstGeom>
        </p:spPr>
      </p:pic>
      <p:sp>
        <p:nvSpPr>
          <p:cNvPr id="5" name="TextBox 4">
            <a:extLst>
              <a:ext uri="{FF2B5EF4-FFF2-40B4-BE49-F238E27FC236}">
                <a16:creationId xmlns:a16="http://schemas.microsoft.com/office/drawing/2014/main" id="{C61EAAFC-736E-1E95-71BE-B01D363DC09C}"/>
              </a:ext>
            </a:extLst>
          </p:cNvPr>
          <p:cNvSpPr txBox="1"/>
          <p:nvPr/>
        </p:nvSpPr>
        <p:spPr>
          <a:xfrm>
            <a:off x="175364" y="1141509"/>
            <a:ext cx="2345322" cy="369332"/>
          </a:xfrm>
          <a:prstGeom prst="rect">
            <a:avLst/>
          </a:prstGeom>
          <a:noFill/>
        </p:spPr>
        <p:txBody>
          <a:bodyPr wrap="none" rtlCol="0">
            <a:spAutoFit/>
          </a:bodyPr>
          <a:lstStyle/>
          <a:p>
            <a:r>
              <a:rPr lang="en-US" dirty="0"/>
              <a:t>WWW.CCTS.UKY.EDU</a:t>
            </a:r>
          </a:p>
        </p:txBody>
      </p:sp>
      <p:sp>
        <p:nvSpPr>
          <p:cNvPr id="3" name="Right Arrow 2">
            <a:extLst>
              <a:ext uri="{FF2B5EF4-FFF2-40B4-BE49-F238E27FC236}">
                <a16:creationId xmlns:a16="http://schemas.microsoft.com/office/drawing/2014/main" id="{433C668C-FFE9-07F3-E3F5-1CA4AB5967A8}"/>
              </a:ext>
            </a:extLst>
          </p:cNvPr>
          <p:cNvSpPr/>
          <p:nvPr/>
        </p:nvSpPr>
        <p:spPr>
          <a:xfrm>
            <a:off x="175364" y="5583477"/>
            <a:ext cx="2693096" cy="127452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778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615419D-3A69-4A41-AE60-FAE57E41A7C0}"/>
              </a:ext>
            </a:extLst>
          </p:cNvPr>
          <p:cNvSpPr txBox="1"/>
          <p:nvPr/>
        </p:nvSpPr>
        <p:spPr>
          <a:xfrm>
            <a:off x="1742547" y="1192177"/>
            <a:ext cx="901731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KY Hospital Discharge &amp; Outpatient Services Data </a:t>
            </a:r>
          </a:p>
        </p:txBody>
      </p:sp>
      <p:sp>
        <p:nvSpPr>
          <p:cNvPr id="5" name="TextBox 4">
            <a:extLst>
              <a:ext uri="{FF2B5EF4-FFF2-40B4-BE49-F238E27FC236}">
                <a16:creationId xmlns:a16="http://schemas.microsoft.com/office/drawing/2014/main" id="{84DB1D51-43D3-984E-885F-6B419B9995F4}"/>
              </a:ext>
            </a:extLst>
          </p:cNvPr>
          <p:cNvSpPr txBox="1"/>
          <p:nvPr/>
        </p:nvSpPr>
        <p:spPr>
          <a:xfrm>
            <a:off x="1773332" y="1736310"/>
            <a:ext cx="8645339" cy="4875181"/>
          </a:xfrm>
          <a:prstGeom prst="rect">
            <a:avLst/>
          </a:prstGeom>
          <a:noFill/>
        </p:spPr>
        <p:txBody>
          <a:bodyPr wrap="square" rtlCol="0">
            <a:spAutoFit/>
          </a:bodyPr>
          <a:lstStyle/>
          <a:p>
            <a:endParaRPr lang="en-US" sz="2800" dirty="0"/>
          </a:p>
          <a:p>
            <a:pPr marL="557213" lvl="1" indent="-214313">
              <a:buFont typeface="Arial" panose="020B0604020202020204" pitchFamily="34" charset="0"/>
              <a:buChar char="•"/>
            </a:pPr>
            <a:r>
              <a:rPr lang="en-US" sz="2800" dirty="0"/>
              <a:t>Public use data set provided by the CHFS ODA, data collected through the KHA </a:t>
            </a:r>
          </a:p>
          <a:p>
            <a:pPr marL="557213" lvl="1" indent="-214313">
              <a:buFont typeface="Arial" panose="020B0604020202020204" pitchFamily="34" charset="0"/>
              <a:buChar char="•"/>
            </a:pPr>
            <a:r>
              <a:rPr lang="en-US" sz="2800" dirty="0"/>
              <a:t>2000-2023 (inpatient)</a:t>
            </a:r>
          </a:p>
          <a:p>
            <a:pPr marL="557213" lvl="1" indent="-214313">
              <a:buFont typeface="Arial" panose="020B0604020202020204" pitchFamily="34" charset="0"/>
              <a:buChar char="•"/>
            </a:pPr>
            <a:r>
              <a:rPr lang="en-US" sz="2800" dirty="0"/>
              <a:t>2008-2023 (outpatient) </a:t>
            </a:r>
          </a:p>
          <a:p>
            <a:pPr marL="557213" lvl="1" indent="-214313">
              <a:buFont typeface="Arial" panose="020B0604020202020204" pitchFamily="34" charset="0"/>
              <a:buChar char="•"/>
            </a:pPr>
            <a:endParaRPr lang="en-US" sz="900" dirty="0"/>
          </a:p>
          <a:p>
            <a:pPr marL="557213" lvl="1" indent="-214313">
              <a:buFont typeface="Arial" panose="020B0604020202020204" pitchFamily="34" charset="0"/>
              <a:buChar char="•"/>
            </a:pPr>
            <a:endParaRPr lang="en-US" sz="900" dirty="0"/>
          </a:p>
          <a:p>
            <a:pPr marL="557213" lvl="1" indent="-214313">
              <a:buFont typeface="Arial" panose="020B0604020202020204" pitchFamily="34" charset="0"/>
              <a:buChar char="•"/>
            </a:pPr>
            <a:r>
              <a:rPr lang="en-US" sz="2800" dirty="0"/>
              <a:t>Dimensions include:</a:t>
            </a:r>
          </a:p>
          <a:p>
            <a:pPr marL="900113" lvl="2" indent="-214313">
              <a:buFont typeface="Arial" panose="020B0604020202020204" pitchFamily="34" charset="0"/>
              <a:buChar char="•"/>
            </a:pPr>
            <a:r>
              <a:rPr lang="en-US" sz="2800" dirty="0"/>
              <a:t>diagnoses, procedures, demographics (including hospital ID and patient zip), payer, charges, admit source and type   </a:t>
            </a:r>
          </a:p>
          <a:p>
            <a:pPr marL="557213" lvl="1" indent="-214313">
              <a:buFont typeface="Arial" panose="020B0604020202020204" pitchFamily="34" charset="0"/>
              <a:buChar char="•"/>
            </a:pPr>
            <a:endParaRPr lang="en-US" sz="750" dirty="0"/>
          </a:p>
          <a:p>
            <a:endParaRPr lang="en-US" sz="1500" dirty="0"/>
          </a:p>
          <a:p>
            <a:pPr marL="214313" indent="-214313">
              <a:lnSpc>
                <a:spcPct val="150000"/>
              </a:lnSpc>
              <a:buFont typeface="Arial" panose="020B0604020202020204" pitchFamily="34" charset="0"/>
              <a:buChar char="•"/>
            </a:pPr>
            <a:endParaRPr lang="en-US" sz="1350" dirty="0"/>
          </a:p>
        </p:txBody>
      </p:sp>
      <p:sp>
        <p:nvSpPr>
          <p:cNvPr id="2" name="TextBox 1">
            <a:extLst>
              <a:ext uri="{FF2B5EF4-FFF2-40B4-BE49-F238E27FC236}">
                <a16:creationId xmlns:a16="http://schemas.microsoft.com/office/drawing/2014/main" id="{07451BA8-C968-79B0-81A9-FC61C17FAC2B}"/>
              </a:ext>
            </a:extLst>
          </p:cNvPr>
          <p:cNvSpPr txBox="1"/>
          <p:nvPr/>
        </p:nvSpPr>
        <p:spPr>
          <a:xfrm>
            <a:off x="1628384" y="6263014"/>
            <a:ext cx="9297673" cy="461665"/>
          </a:xfrm>
          <a:prstGeom prst="rect">
            <a:avLst/>
          </a:prstGeom>
          <a:noFill/>
        </p:spPr>
        <p:txBody>
          <a:bodyPr wrap="none" rtlCol="0">
            <a:spAutoFit/>
          </a:bodyPr>
          <a:lstStyle/>
          <a:p>
            <a:r>
              <a:rPr lang="en-US" sz="2400" dirty="0"/>
              <a:t>Key factor: Not claims, easier to work with, encounter, not individuals</a:t>
            </a:r>
          </a:p>
        </p:txBody>
      </p:sp>
    </p:spTree>
    <p:extLst>
      <p:ext uri="{BB962C8B-B14F-4D97-AF65-F5344CB8AC3E}">
        <p14:creationId xmlns:p14="http://schemas.microsoft.com/office/powerpoint/2010/main" val="93637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0E142B-A0B3-6B40-9FA0-9FF555F00547}"/>
              </a:ext>
            </a:extLst>
          </p:cNvPr>
          <p:cNvSpPr>
            <a:spLocks noGrp="1"/>
          </p:cNvSpPr>
          <p:nvPr>
            <p:ph type="title"/>
          </p:nvPr>
        </p:nvSpPr>
        <p:spPr>
          <a:xfrm>
            <a:off x="2152650" y="377428"/>
            <a:ext cx="7886700" cy="994172"/>
          </a:xfrm>
        </p:spPr>
        <p:txBody>
          <a:bodyPr>
            <a:normAutofit fontScale="90000"/>
          </a:bodyPr>
          <a:lstStyle/>
          <a:p>
            <a:r>
              <a:rPr lang="en-US" dirty="0"/>
              <a:t>Discharge Data Example Publication</a:t>
            </a:r>
          </a:p>
        </p:txBody>
      </p:sp>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768C9286-58DA-294E-B083-50015FC04793}"/>
                  </a:ext>
                </a:extLst>
              </p14:cNvPr>
              <p14:cNvContentPartPr/>
              <p14:nvPr/>
            </p14:nvContentPartPr>
            <p14:xfrm>
              <a:off x="-542937" y="1534851"/>
              <a:ext cx="270" cy="270"/>
            </p14:xfrm>
          </p:contentPart>
        </mc:Choice>
        <mc:Fallback xmlns="">
          <p:pic>
            <p:nvPicPr>
              <p:cNvPr id="7" name="Ink 6">
                <a:extLst>
                  <a:ext uri="{FF2B5EF4-FFF2-40B4-BE49-F238E27FC236}">
                    <a16:creationId xmlns:a16="http://schemas.microsoft.com/office/drawing/2014/main" id="{768C9286-58DA-294E-B083-50015FC04793}"/>
                  </a:ext>
                </a:extLst>
              </p:cNvPr>
              <p:cNvPicPr/>
              <p:nvPr/>
            </p:nvPicPr>
            <p:blipFill>
              <a:blip r:embed="rId3"/>
              <a:stretch>
                <a:fillRect/>
              </a:stretch>
            </p:blipFill>
            <p:spPr>
              <a:xfrm>
                <a:off x="-596937" y="1426851"/>
                <a:ext cx="108000" cy="216000"/>
              </a:xfrm>
              <a:prstGeom prst="rect">
                <a:avLst/>
              </a:prstGeom>
            </p:spPr>
          </p:pic>
        </mc:Fallback>
      </mc:AlternateContent>
      <p:pic>
        <p:nvPicPr>
          <p:cNvPr id="2" name="Picture 1">
            <a:extLst>
              <a:ext uri="{FF2B5EF4-FFF2-40B4-BE49-F238E27FC236}">
                <a16:creationId xmlns:a16="http://schemas.microsoft.com/office/drawing/2014/main" id="{F3378729-D105-BF47-8BF5-26488F1C049D}"/>
              </a:ext>
            </a:extLst>
          </p:cNvPr>
          <p:cNvPicPr>
            <a:picLocks noChangeAspect="1"/>
          </p:cNvPicPr>
          <p:nvPr/>
        </p:nvPicPr>
        <p:blipFill>
          <a:blip r:embed="rId4"/>
          <a:stretch>
            <a:fillRect/>
          </a:stretch>
        </p:blipFill>
        <p:spPr>
          <a:xfrm>
            <a:off x="798546" y="1371600"/>
            <a:ext cx="10383251" cy="2514600"/>
          </a:xfrm>
          <a:prstGeom prst="rect">
            <a:avLst/>
          </a:prstGeom>
        </p:spPr>
      </p:pic>
      <p:pic>
        <p:nvPicPr>
          <p:cNvPr id="3" name="Picture 2">
            <a:extLst>
              <a:ext uri="{FF2B5EF4-FFF2-40B4-BE49-F238E27FC236}">
                <a16:creationId xmlns:a16="http://schemas.microsoft.com/office/drawing/2014/main" id="{D56A3E97-02A3-4B4B-BCE6-04D04444DBFB}"/>
              </a:ext>
            </a:extLst>
          </p:cNvPr>
          <p:cNvPicPr>
            <a:picLocks noChangeAspect="1"/>
          </p:cNvPicPr>
          <p:nvPr/>
        </p:nvPicPr>
        <p:blipFill>
          <a:blip r:embed="rId5"/>
          <a:stretch>
            <a:fillRect/>
          </a:stretch>
        </p:blipFill>
        <p:spPr>
          <a:xfrm>
            <a:off x="1027134" y="4451101"/>
            <a:ext cx="11164866" cy="1724230"/>
          </a:xfrm>
          <a:prstGeom prst="rect">
            <a:avLst/>
          </a:prstGeom>
        </p:spPr>
      </p:pic>
    </p:spTree>
    <p:extLst>
      <p:ext uri="{BB962C8B-B14F-4D97-AF65-F5344CB8AC3E}">
        <p14:creationId xmlns:p14="http://schemas.microsoft.com/office/powerpoint/2010/main" val="1121616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1D2E-3FB9-9D66-A0A8-1693B71078F0}"/>
              </a:ext>
            </a:extLst>
          </p:cNvPr>
          <p:cNvSpPr>
            <a:spLocks noGrp="1"/>
          </p:cNvSpPr>
          <p:nvPr>
            <p:ph type="title"/>
          </p:nvPr>
        </p:nvSpPr>
        <p:spPr>
          <a:xfrm>
            <a:off x="838200" y="-190047"/>
            <a:ext cx="10515600" cy="1325563"/>
          </a:xfrm>
        </p:spPr>
        <p:txBody>
          <a:bodyPr/>
          <a:lstStyle/>
          <a:p>
            <a:r>
              <a:rPr lang="en-US" dirty="0"/>
              <a:t>Questions</a:t>
            </a:r>
          </a:p>
        </p:txBody>
      </p:sp>
      <p:pic>
        <p:nvPicPr>
          <p:cNvPr id="3" name="Picture 2">
            <a:extLst>
              <a:ext uri="{FF2B5EF4-FFF2-40B4-BE49-F238E27FC236}">
                <a16:creationId xmlns:a16="http://schemas.microsoft.com/office/drawing/2014/main" id="{0479D5F9-C441-F5C9-5B59-16D8BD7C6198}"/>
              </a:ext>
            </a:extLst>
          </p:cNvPr>
          <p:cNvPicPr>
            <a:picLocks noChangeAspect="1"/>
          </p:cNvPicPr>
          <p:nvPr/>
        </p:nvPicPr>
        <p:blipFill rotWithShape="1">
          <a:blip r:embed="rId2"/>
          <a:srcRect l="3444" t="10114" r="3496" b="17433"/>
          <a:stretch/>
        </p:blipFill>
        <p:spPr>
          <a:xfrm>
            <a:off x="1388064" y="1716066"/>
            <a:ext cx="7806040" cy="4262817"/>
          </a:xfrm>
          <a:prstGeom prst="rect">
            <a:avLst/>
          </a:prstGeom>
        </p:spPr>
      </p:pic>
      <p:sp>
        <p:nvSpPr>
          <p:cNvPr id="5" name="TextBox 4">
            <a:extLst>
              <a:ext uri="{FF2B5EF4-FFF2-40B4-BE49-F238E27FC236}">
                <a16:creationId xmlns:a16="http://schemas.microsoft.com/office/drawing/2014/main" id="{F45EB81A-8ECC-AD73-55A3-7B0EFD3A3939}"/>
              </a:ext>
            </a:extLst>
          </p:cNvPr>
          <p:cNvSpPr txBox="1"/>
          <p:nvPr/>
        </p:nvSpPr>
        <p:spPr>
          <a:xfrm>
            <a:off x="4327743" y="0"/>
            <a:ext cx="6100174" cy="1754326"/>
          </a:xfrm>
          <a:prstGeom prst="rect">
            <a:avLst/>
          </a:prstGeom>
          <a:noFill/>
        </p:spPr>
        <p:txBody>
          <a:bodyPr wrap="square">
            <a:spAutoFit/>
          </a:bodyPr>
          <a:lstStyle/>
          <a:p>
            <a:r>
              <a:rPr lang="en-US" b="0" i="0" u="none" strike="noStrike" dirty="0">
                <a:solidFill>
                  <a:srgbClr val="212121"/>
                </a:solidFill>
                <a:effectLst/>
                <a:latin typeface="Cambria" panose="02040503050406030204" pitchFamily="18" charset="0"/>
              </a:rPr>
              <a:t>The project was made possible by the NIH National Center for Advancing Translational Sciences (grant number UL1TR001998) awarded to our institution, which provided access to the MarketScan Health database. The content is solely the responsibility of the authors and does not necessarily represent the official views of the NIH.</a:t>
            </a:r>
            <a:endParaRPr lang="en-US" dirty="0"/>
          </a:p>
        </p:txBody>
      </p:sp>
      <p:sp>
        <p:nvSpPr>
          <p:cNvPr id="6" name="TextBox 5">
            <a:extLst>
              <a:ext uri="{FF2B5EF4-FFF2-40B4-BE49-F238E27FC236}">
                <a16:creationId xmlns:a16="http://schemas.microsoft.com/office/drawing/2014/main" id="{EC3A5A3B-DDF2-D85F-E1E6-B1005085EDDF}"/>
              </a:ext>
            </a:extLst>
          </p:cNvPr>
          <p:cNvSpPr txBox="1"/>
          <p:nvPr/>
        </p:nvSpPr>
        <p:spPr>
          <a:xfrm>
            <a:off x="2868460" y="6363222"/>
            <a:ext cx="5794087" cy="523220"/>
          </a:xfrm>
          <a:prstGeom prst="rect">
            <a:avLst/>
          </a:prstGeom>
          <a:noFill/>
        </p:spPr>
        <p:txBody>
          <a:bodyPr wrap="none" rtlCol="0">
            <a:spAutoFit/>
          </a:bodyPr>
          <a:lstStyle/>
          <a:p>
            <a:r>
              <a:rPr lang="en-US" sz="2800" dirty="0"/>
              <a:t>Next: Working with MarketScan Data</a:t>
            </a:r>
          </a:p>
        </p:txBody>
      </p:sp>
    </p:spTree>
    <p:extLst>
      <p:ext uri="{BB962C8B-B14F-4D97-AF65-F5344CB8AC3E}">
        <p14:creationId xmlns:p14="http://schemas.microsoft.com/office/powerpoint/2010/main" val="2021024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5E37C-D081-59AF-D2C8-0FD45E9227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010908C-FB51-C1E4-8046-E3FDCF99B4C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E7BAFD4-E4FB-C21F-DE4E-1334F15D1CA1}"/>
              </a:ext>
            </a:extLst>
          </p:cNvPr>
          <p:cNvPicPr>
            <a:picLocks noChangeAspect="1"/>
          </p:cNvPicPr>
          <p:nvPr/>
        </p:nvPicPr>
        <p:blipFill rotWithShape="1">
          <a:blip r:embed="rId2"/>
          <a:srcRect l="3444" t="10114" r="3496" b="17433"/>
          <a:stretch/>
        </p:blipFill>
        <p:spPr>
          <a:xfrm>
            <a:off x="302294" y="182562"/>
            <a:ext cx="11889706" cy="6492875"/>
          </a:xfrm>
          <a:prstGeom prst="rect">
            <a:avLst/>
          </a:prstGeom>
        </p:spPr>
      </p:pic>
      <p:sp>
        <p:nvSpPr>
          <p:cNvPr id="5" name="Right Arrow 4">
            <a:extLst>
              <a:ext uri="{FF2B5EF4-FFF2-40B4-BE49-F238E27FC236}">
                <a16:creationId xmlns:a16="http://schemas.microsoft.com/office/drawing/2014/main" id="{EFA789DB-92CE-09A0-AB3E-7BD36A8550BE}"/>
              </a:ext>
            </a:extLst>
          </p:cNvPr>
          <p:cNvSpPr/>
          <p:nvPr/>
        </p:nvSpPr>
        <p:spPr>
          <a:xfrm rot="19717682">
            <a:off x="555171" y="1734070"/>
            <a:ext cx="1676400" cy="40277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22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48B5-8447-3636-F2EF-A318FB042C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ED98CD-D346-4B2E-3F99-7F965C8DC0D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CA85BD8-6658-584D-BB24-15688FA545A6}"/>
              </a:ext>
            </a:extLst>
          </p:cNvPr>
          <p:cNvPicPr>
            <a:picLocks noChangeAspect="1"/>
          </p:cNvPicPr>
          <p:nvPr/>
        </p:nvPicPr>
        <p:blipFill rotWithShape="1">
          <a:blip r:embed="rId2"/>
          <a:srcRect l="3642" t="9986" r="3082" b="5472"/>
          <a:stretch/>
        </p:blipFill>
        <p:spPr>
          <a:xfrm>
            <a:off x="785423" y="105818"/>
            <a:ext cx="10621153" cy="6752182"/>
          </a:xfrm>
          <a:prstGeom prst="rect">
            <a:avLst/>
          </a:prstGeom>
        </p:spPr>
      </p:pic>
    </p:spTree>
    <p:extLst>
      <p:ext uri="{BB962C8B-B14F-4D97-AF65-F5344CB8AC3E}">
        <p14:creationId xmlns:p14="http://schemas.microsoft.com/office/powerpoint/2010/main" val="205408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16630C-2182-C331-EE3D-F93B4596AC4C}"/>
              </a:ext>
            </a:extLst>
          </p:cNvPr>
          <p:cNvPicPr>
            <a:picLocks noChangeAspect="1"/>
          </p:cNvPicPr>
          <p:nvPr/>
        </p:nvPicPr>
        <p:blipFill>
          <a:blip r:embed="rId3"/>
          <a:stretch>
            <a:fillRect/>
          </a:stretch>
        </p:blipFill>
        <p:spPr>
          <a:xfrm>
            <a:off x="2798523" y="1127342"/>
            <a:ext cx="7074798" cy="5730658"/>
          </a:xfrm>
          <a:prstGeom prst="rect">
            <a:avLst/>
          </a:prstGeom>
        </p:spPr>
      </p:pic>
      <p:pic>
        <p:nvPicPr>
          <p:cNvPr id="4" name="Picture 3">
            <a:extLst>
              <a:ext uri="{FF2B5EF4-FFF2-40B4-BE49-F238E27FC236}">
                <a16:creationId xmlns:a16="http://schemas.microsoft.com/office/drawing/2014/main" id="{A3FF3AD6-7E84-21BC-1F85-0D8555D0B404}"/>
              </a:ext>
            </a:extLst>
          </p:cNvPr>
          <p:cNvPicPr>
            <a:picLocks noChangeAspect="1"/>
          </p:cNvPicPr>
          <p:nvPr/>
        </p:nvPicPr>
        <p:blipFill>
          <a:blip r:embed="rId4"/>
          <a:stretch>
            <a:fillRect/>
          </a:stretch>
        </p:blipFill>
        <p:spPr>
          <a:xfrm>
            <a:off x="2798523" y="253802"/>
            <a:ext cx="7772400" cy="873540"/>
          </a:xfrm>
          <a:prstGeom prst="rect">
            <a:avLst/>
          </a:prstGeom>
        </p:spPr>
      </p:pic>
      <p:sp>
        <p:nvSpPr>
          <p:cNvPr id="5" name="TextBox 4">
            <a:extLst>
              <a:ext uri="{FF2B5EF4-FFF2-40B4-BE49-F238E27FC236}">
                <a16:creationId xmlns:a16="http://schemas.microsoft.com/office/drawing/2014/main" id="{28214CAB-3BCC-85ED-5F9D-52AD8F9A21FC}"/>
              </a:ext>
            </a:extLst>
          </p:cNvPr>
          <p:cNvSpPr txBox="1"/>
          <p:nvPr/>
        </p:nvSpPr>
        <p:spPr>
          <a:xfrm>
            <a:off x="175364" y="1141509"/>
            <a:ext cx="2345322" cy="369332"/>
          </a:xfrm>
          <a:prstGeom prst="rect">
            <a:avLst/>
          </a:prstGeom>
          <a:noFill/>
        </p:spPr>
        <p:txBody>
          <a:bodyPr wrap="none" rtlCol="0">
            <a:spAutoFit/>
          </a:bodyPr>
          <a:lstStyle/>
          <a:p>
            <a:r>
              <a:rPr lang="en-US" dirty="0"/>
              <a:t>WWW.CCTS.UKY.EDU</a:t>
            </a:r>
          </a:p>
        </p:txBody>
      </p:sp>
    </p:spTree>
    <p:extLst>
      <p:ext uri="{BB962C8B-B14F-4D97-AF65-F5344CB8AC3E}">
        <p14:creationId xmlns:p14="http://schemas.microsoft.com/office/powerpoint/2010/main" val="1909050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B6231-71F3-2CB5-2978-C6FA32F0BD9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64FA6E0-E9E7-4031-8D04-9D3D7289BC47}"/>
              </a:ext>
            </a:extLst>
          </p:cNvPr>
          <p:cNvPicPr>
            <a:picLocks noChangeAspect="1"/>
          </p:cNvPicPr>
          <p:nvPr/>
        </p:nvPicPr>
        <p:blipFill>
          <a:blip r:embed="rId3"/>
          <a:stretch>
            <a:fillRect/>
          </a:stretch>
        </p:blipFill>
        <p:spPr>
          <a:xfrm>
            <a:off x="2798523" y="1127342"/>
            <a:ext cx="7074798" cy="5730658"/>
          </a:xfrm>
          <a:prstGeom prst="rect">
            <a:avLst/>
          </a:prstGeom>
        </p:spPr>
      </p:pic>
      <p:pic>
        <p:nvPicPr>
          <p:cNvPr id="4" name="Picture 3">
            <a:extLst>
              <a:ext uri="{FF2B5EF4-FFF2-40B4-BE49-F238E27FC236}">
                <a16:creationId xmlns:a16="http://schemas.microsoft.com/office/drawing/2014/main" id="{1E0E886C-C4F1-0895-BE62-208C7BC7ADC4}"/>
              </a:ext>
            </a:extLst>
          </p:cNvPr>
          <p:cNvPicPr>
            <a:picLocks noChangeAspect="1"/>
          </p:cNvPicPr>
          <p:nvPr/>
        </p:nvPicPr>
        <p:blipFill>
          <a:blip r:embed="rId4"/>
          <a:stretch>
            <a:fillRect/>
          </a:stretch>
        </p:blipFill>
        <p:spPr>
          <a:xfrm>
            <a:off x="2798523" y="253802"/>
            <a:ext cx="7772400" cy="873540"/>
          </a:xfrm>
          <a:prstGeom prst="rect">
            <a:avLst/>
          </a:prstGeom>
        </p:spPr>
      </p:pic>
      <p:sp>
        <p:nvSpPr>
          <p:cNvPr id="5" name="TextBox 4">
            <a:extLst>
              <a:ext uri="{FF2B5EF4-FFF2-40B4-BE49-F238E27FC236}">
                <a16:creationId xmlns:a16="http://schemas.microsoft.com/office/drawing/2014/main" id="{F50C470E-0817-BD8B-2A38-9B572E54380F}"/>
              </a:ext>
            </a:extLst>
          </p:cNvPr>
          <p:cNvSpPr txBox="1"/>
          <p:nvPr/>
        </p:nvSpPr>
        <p:spPr>
          <a:xfrm>
            <a:off x="175364" y="1141509"/>
            <a:ext cx="2345322" cy="369332"/>
          </a:xfrm>
          <a:prstGeom prst="rect">
            <a:avLst/>
          </a:prstGeom>
          <a:noFill/>
        </p:spPr>
        <p:txBody>
          <a:bodyPr wrap="none" rtlCol="0">
            <a:spAutoFit/>
          </a:bodyPr>
          <a:lstStyle/>
          <a:p>
            <a:r>
              <a:rPr lang="en-US" dirty="0"/>
              <a:t>WWW.CCTS.UKY.EDU</a:t>
            </a:r>
          </a:p>
        </p:txBody>
      </p:sp>
      <p:sp>
        <p:nvSpPr>
          <p:cNvPr id="3" name="Right Arrow 2">
            <a:extLst>
              <a:ext uri="{FF2B5EF4-FFF2-40B4-BE49-F238E27FC236}">
                <a16:creationId xmlns:a16="http://schemas.microsoft.com/office/drawing/2014/main" id="{A89AB859-9D6C-14B6-1DE6-48BA27BD1D58}"/>
              </a:ext>
            </a:extLst>
          </p:cNvPr>
          <p:cNvSpPr/>
          <p:nvPr/>
        </p:nvSpPr>
        <p:spPr>
          <a:xfrm>
            <a:off x="300625" y="2154477"/>
            <a:ext cx="2693096" cy="127452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8744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80030-1F5A-D2ED-7273-186C6C3364B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4B26225-61F2-E4EE-5B87-DB9A7163FA2B}"/>
              </a:ext>
            </a:extLst>
          </p:cNvPr>
          <p:cNvPicPr>
            <a:picLocks noChangeAspect="1"/>
          </p:cNvPicPr>
          <p:nvPr/>
        </p:nvPicPr>
        <p:blipFill>
          <a:blip r:embed="rId3"/>
          <a:stretch>
            <a:fillRect/>
          </a:stretch>
        </p:blipFill>
        <p:spPr>
          <a:xfrm>
            <a:off x="2798523" y="253802"/>
            <a:ext cx="7772400" cy="873540"/>
          </a:xfrm>
          <a:prstGeom prst="rect">
            <a:avLst/>
          </a:prstGeom>
        </p:spPr>
      </p:pic>
      <p:sp>
        <p:nvSpPr>
          <p:cNvPr id="5" name="TextBox 4">
            <a:extLst>
              <a:ext uri="{FF2B5EF4-FFF2-40B4-BE49-F238E27FC236}">
                <a16:creationId xmlns:a16="http://schemas.microsoft.com/office/drawing/2014/main" id="{D754F108-B722-CEE9-FE78-79A5C781A0C3}"/>
              </a:ext>
            </a:extLst>
          </p:cNvPr>
          <p:cNvSpPr txBox="1"/>
          <p:nvPr/>
        </p:nvSpPr>
        <p:spPr>
          <a:xfrm>
            <a:off x="175364" y="1141509"/>
            <a:ext cx="2345322" cy="369332"/>
          </a:xfrm>
          <a:prstGeom prst="rect">
            <a:avLst/>
          </a:prstGeom>
          <a:noFill/>
        </p:spPr>
        <p:txBody>
          <a:bodyPr wrap="none" rtlCol="0">
            <a:spAutoFit/>
          </a:bodyPr>
          <a:lstStyle/>
          <a:p>
            <a:r>
              <a:rPr lang="en-US" dirty="0"/>
              <a:t>WWW.CCTS.UKY.EDU</a:t>
            </a:r>
          </a:p>
        </p:txBody>
      </p:sp>
      <p:pic>
        <p:nvPicPr>
          <p:cNvPr id="6" name="Picture 5">
            <a:extLst>
              <a:ext uri="{FF2B5EF4-FFF2-40B4-BE49-F238E27FC236}">
                <a16:creationId xmlns:a16="http://schemas.microsoft.com/office/drawing/2014/main" id="{50672EC3-80F0-E08D-CBAB-D5E42384E038}"/>
              </a:ext>
            </a:extLst>
          </p:cNvPr>
          <p:cNvPicPr>
            <a:picLocks noChangeAspect="1"/>
          </p:cNvPicPr>
          <p:nvPr/>
        </p:nvPicPr>
        <p:blipFill>
          <a:blip r:embed="rId4"/>
          <a:stretch>
            <a:fillRect/>
          </a:stretch>
        </p:blipFill>
        <p:spPr>
          <a:xfrm>
            <a:off x="2961360" y="1141161"/>
            <a:ext cx="7059461" cy="5725095"/>
          </a:xfrm>
          <a:prstGeom prst="rect">
            <a:avLst/>
          </a:prstGeom>
        </p:spPr>
      </p:pic>
    </p:spTree>
    <p:extLst>
      <p:ext uri="{BB962C8B-B14F-4D97-AF65-F5344CB8AC3E}">
        <p14:creationId xmlns:p14="http://schemas.microsoft.com/office/powerpoint/2010/main" val="328496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C31B9-E176-7DF4-D681-AA5997D9F63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19D058-26D5-10A2-E729-047C2A8D29EE}"/>
              </a:ext>
            </a:extLst>
          </p:cNvPr>
          <p:cNvPicPr>
            <a:picLocks noChangeAspect="1"/>
          </p:cNvPicPr>
          <p:nvPr/>
        </p:nvPicPr>
        <p:blipFill>
          <a:blip r:embed="rId3"/>
          <a:stretch>
            <a:fillRect/>
          </a:stretch>
        </p:blipFill>
        <p:spPr>
          <a:xfrm>
            <a:off x="2798523" y="253802"/>
            <a:ext cx="7772400" cy="873540"/>
          </a:xfrm>
          <a:prstGeom prst="rect">
            <a:avLst/>
          </a:prstGeom>
        </p:spPr>
      </p:pic>
      <p:sp>
        <p:nvSpPr>
          <p:cNvPr id="5" name="TextBox 4">
            <a:extLst>
              <a:ext uri="{FF2B5EF4-FFF2-40B4-BE49-F238E27FC236}">
                <a16:creationId xmlns:a16="http://schemas.microsoft.com/office/drawing/2014/main" id="{3BE1F994-31F0-A428-501F-348F0E9AFBEB}"/>
              </a:ext>
            </a:extLst>
          </p:cNvPr>
          <p:cNvSpPr txBox="1"/>
          <p:nvPr/>
        </p:nvSpPr>
        <p:spPr>
          <a:xfrm>
            <a:off x="187890" y="942676"/>
            <a:ext cx="2345322" cy="369332"/>
          </a:xfrm>
          <a:prstGeom prst="rect">
            <a:avLst/>
          </a:prstGeom>
          <a:noFill/>
        </p:spPr>
        <p:txBody>
          <a:bodyPr wrap="none" rtlCol="0">
            <a:spAutoFit/>
          </a:bodyPr>
          <a:lstStyle/>
          <a:p>
            <a:r>
              <a:rPr lang="en-US" dirty="0"/>
              <a:t>WWW.CCTS.UKY.EDU</a:t>
            </a:r>
          </a:p>
        </p:txBody>
      </p:sp>
      <p:pic>
        <p:nvPicPr>
          <p:cNvPr id="2" name="Picture 1">
            <a:extLst>
              <a:ext uri="{FF2B5EF4-FFF2-40B4-BE49-F238E27FC236}">
                <a16:creationId xmlns:a16="http://schemas.microsoft.com/office/drawing/2014/main" id="{C1CFD94C-8179-7A92-D8A2-5376A8CB9E79}"/>
              </a:ext>
            </a:extLst>
          </p:cNvPr>
          <p:cNvPicPr>
            <a:picLocks noChangeAspect="1"/>
          </p:cNvPicPr>
          <p:nvPr/>
        </p:nvPicPr>
        <p:blipFill>
          <a:blip r:embed="rId4"/>
          <a:stretch>
            <a:fillRect/>
          </a:stretch>
        </p:blipFill>
        <p:spPr>
          <a:xfrm>
            <a:off x="1583498" y="1510841"/>
            <a:ext cx="10688877" cy="5372655"/>
          </a:xfrm>
          <a:prstGeom prst="rect">
            <a:avLst/>
          </a:prstGeom>
        </p:spPr>
      </p:pic>
    </p:spTree>
    <p:extLst>
      <p:ext uri="{BB962C8B-B14F-4D97-AF65-F5344CB8AC3E}">
        <p14:creationId xmlns:p14="http://schemas.microsoft.com/office/powerpoint/2010/main" val="11096338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397</TotalTime>
  <Words>1537</Words>
  <Application>Microsoft Office PowerPoint</Application>
  <PresentationFormat>Widescreen</PresentationFormat>
  <Paragraphs>336</Paragraphs>
  <Slides>33</Slides>
  <Notes>20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Alliance No.1</vt:lpstr>
      <vt:lpstr>Alliance No.1 (Body)</vt:lpstr>
      <vt:lpstr>Alliance No.1 Regular</vt:lpstr>
      <vt:lpstr>Alliance No.1 Regular (Body)</vt:lpstr>
      <vt:lpstr>Alliance No.1 SemiBold</vt:lpstr>
      <vt:lpstr>Apple Symbols</vt:lpstr>
      <vt:lpstr>Aptos</vt:lpstr>
      <vt:lpstr>Aptos Display</vt:lpstr>
      <vt:lpstr>Arial</vt:lpstr>
      <vt:lpstr>Calibri</vt:lpstr>
      <vt:lpstr>Cambria</vt:lpstr>
      <vt:lpstr>Source Serif Pro</vt:lpstr>
      <vt:lpstr>Source Serif Pro Light</vt:lpstr>
      <vt:lpstr>System Font 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MarketScan Research Databases</vt:lpstr>
      <vt:lpstr>Merative MarketScan Multi-state Medicaid Database</vt:lpstr>
      <vt:lpstr>PowerPoint Presentation</vt:lpstr>
      <vt:lpstr>MarketScan – Mortality Dataset</vt:lpstr>
      <vt:lpstr>PowerPoint Presentation</vt:lpstr>
      <vt:lpstr>PowerPoint Presentation</vt:lpstr>
      <vt:lpstr>PowerPoint Presentation</vt:lpstr>
      <vt:lpstr>PowerPoint Presentation</vt:lpstr>
      <vt:lpstr>Unique attributes of MarketScan data  Driven by an employer-sourced Model </vt:lpstr>
      <vt:lpstr>UK MarketScan Example Publications</vt:lpstr>
      <vt:lpstr>PowerPoint Presentation</vt:lpstr>
      <vt:lpstr>PowerPoint Presentation</vt:lpstr>
      <vt:lpstr>PowerPoint Presentation</vt:lpstr>
      <vt:lpstr>Discharge Data Example Publication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Talbert, Jeffery C.</dc:creator>
  <cp:lastModifiedBy>Cecil, Julia G.</cp:lastModifiedBy>
  <cp:revision>9</cp:revision>
  <dcterms:created xsi:type="dcterms:W3CDTF">2024-09-19T17:22:52Z</dcterms:created>
  <dcterms:modified xsi:type="dcterms:W3CDTF">2024-09-21T16:56:53Z</dcterms:modified>
</cp:coreProperties>
</file>