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9" r:id="rId4"/>
    <p:sldId id="258" r:id="rId5"/>
    <p:sldId id="260" r:id="rId6"/>
    <p:sldId id="261" r:id="rId7"/>
    <p:sldId id="262" r:id="rId8"/>
    <p:sldId id="263" r:id="rId9"/>
    <p:sldId id="264" r:id="rId10"/>
    <p:sldId id="266" r:id="rId11"/>
    <p:sldId id="267" r:id="rId12"/>
    <p:sldId id="265"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450" autoAdjust="0"/>
  </p:normalViewPr>
  <p:slideViewPr>
    <p:cSldViewPr snapToGrid="0">
      <p:cViewPr varScale="1">
        <p:scale>
          <a:sx n="67" d="100"/>
          <a:sy n="67" d="100"/>
        </p:scale>
        <p:origin x="1296" y="5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3C0575-92A9-2C8C-AB1D-CA358184746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20B7D2B-BE7A-AEB6-A5E9-5BD08DED437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98C148-6695-4129-93B8-83FECDE4A4E3}" type="datetimeFigureOut">
              <a:rPr lang="en-US" smtClean="0"/>
              <a:t>9/20/2024</a:t>
            </a:fld>
            <a:endParaRPr lang="en-US"/>
          </a:p>
        </p:txBody>
      </p:sp>
      <p:sp>
        <p:nvSpPr>
          <p:cNvPr id="4" name="Footer Placeholder 3">
            <a:extLst>
              <a:ext uri="{FF2B5EF4-FFF2-40B4-BE49-F238E27FC236}">
                <a16:creationId xmlns:a16="http://schemas.microsoft.com/office/drawing/2014/main" id="{D2FC1555-E905-0B4D-BD2A-30FF5F4949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59FED08-329C-5030-A877-74AFA41E1F2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9EC9646-FA3B-47FD-A767-B4D6AFACB39E}" type="slidenum">
              <a:rPr lang="en-US" smtClean="0"/>
              <a:t>‹#›</a:t>
            </a:fld>
            <a:endParaRPr lang="en-US"/>
          </a:p>
        </p:txBody>
      </p:sp>
    </p:spTree>
    <p:extLst>
      <p:ext uri="{BB962C8B-B14F-4D97-AF65-F5344CB8AC3E}">
        <p14:creationId xmlns:p14="http://schemas.microsoft.com/office/powerpoint/2010/main" val="4266938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F85DA-28E1-47F0-B9D4-7EFA45D44248}" type="datetimeFigureOut">
              <a:rPr lang="en-US" smtClean="0"/>
              <a:t>9/20/2024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60FAC1-6933-4952-A545-37025BD73B2E}" type="slidenum">
              <a:rPr lang="en-US" smtClean="0"/>
              <a:t>‹#›</a:t>
            </a:fld>
            <a:endParaRPr lang="en-US"/>
          </a:p>
        </p:txBody>
      </p:sp>
    </p:spTree>
    <p:extLst>
      <p:ext uri="{BB962C8B-B14F-4D97-AF65-F5344CB8AC3E}">
        <p14:creationId xmlns:p14="http://schemas.microsoft.com/office/powerpoint/2010/main" val="3490851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60FAC1-6933-4952-A545-37025BD73B2E}" type="slidenum">
              <a:rPr lang="en-US" smtClean="0"/>
              <a:t>1</a:t>
            </a:fld>
            <a:endParaRPr lang="en-US"/>
          </a:p>
        </p:txBody>
      </p:sp>
    </p:spTree>
    <p:extLst>
      <p:ext uri="{BB962C8B-B14F-4D97-AF65-F5344CB8AC3E}">
        <p14:creationId xmlns:p14="http://schemas.microsoft.com/office/powerpoint/2010/main" val="3528843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760FAC1-6933-4952-A545-37025BD73B2E}" type="slidenum">
              <a:rPr lang="en-US" smtClean="0"/>
              <a:t>2</a:t>
            </a:fld>
            <a:endParaRPr lang="en-US"/>
          </a:p>
        </p:txBody>
      </p:sp>
    </p:spTree>
    <p:extLst>
      <p:ext uri="{BB962C8B-B14F-4D97-AF65-F5344CB8AC3E}">
        <p14:creationId xmlns:p14="http://schemas.microsoft.com/office/powerpoint/2010/main" val="106500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60FAC1-6933-4952-A545-37025BD73B2E}" type="slidenum">
              <a:rPr lang="en-US" smtClean="0"/>
              <a:t>3</a:t>
            </a:fld>
            <a:endParaRPr lang="en-US"/>
          </a:p>
        </p:txBody>
      </p:sp>
    </p:spTree>
    <p:extLst>
      <p:ext uri="{BB962C8B-B14F-4D97-AF65-F5344CB8AC3E}">
        <p14:creationId xmlns:p14="http://schemas.microsoft.com/office/powerpoint/2010/main" val="1427779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pPr marL="171450" indent="-171450">
              <a:buFont typeface="Arial" panose="020B0604020202020204" pitchFamily="34" charset="0"/>
              <a:buChar char="•"/>
            </a:pPr>
            <a:r>
              <a:rPr lang="en-US" dirty="0"/>
              <a:t>The top 7 entries in the table are present in the TRUVEN database and can be linked together when appropriate for your research by ENROLID. </a:t>
            </a:r>
          </a:p>
          <a:p>
            <a:pPr marL="171450" indent="-171450">
              <a:buFont typeface="Arial" panose="020B0604020202020204" pitchFamily="34" charset="0"/>
              <a:buChar char="•"/>
            </a:pPr>
            <a:r>
              <a:rPr lang="en-US" dirty="0"/>
              <a:t>The second entry is highlighted in a different shade of green to indicate that it is constantly in flux as the annual updates are received. The deliverable letter indicated that we would only receive claims through June 30, 2023, but we did in fact receive claims through Sep 30, 2023. When using Set A tables in the TRV schema of the TRUVEN database, or the normalized data in TRVNORM, the timeframe covered currently is 2008-SEP2023. Note that LABS still ends in 2022. We will not receive 2023 Labs data until ~Dec 2024. </a:t>
            </a:r>
          </a:p>
          <a:p>
            <a:pPr marL="171450" indent="-171450">
              <a:buFont typeface="Arial" panose="020B0604020202020204" pitchFamily="34" charset="0"/>
              <a:buChar char="•"/>
            </a:pPr>
            <a:r>
              <a:rPr lang="en-US" dirty="0"/>
              <a:t>The early view of 2024 is not currently loaded to prevent confusion. Anyone interested in looking at these preview records before they are finalized can request a Snowflake account and query them directly in the Merative environment.</a:t>
            </a:r>
          </a:p>
          <a:p>
            <a:pPr marL="171450" indent="-171450">
              <a:buFont typeface="Arial" panose="020B0604020202020204" pitchFamily="34" charset="0"/>
              <a:buChar char="•"/>
            </a:pPr>
            <a:r>
              <a:rPr lang="en-US" dirty="0"/>
              <a:t>The Dental DB is a stand-alone sandbox of Dental claims data. It does not link to Set A. </a:t>
            </a:r>
          </a:p>
          <a:p>
            <a:pPr marL="171450" indent="-171450">
              <a:buFont typeface="Arial" panose="020B0604020202020204" pitchFamily="34" charset="0"/>
              <a:buChar char="•"/>
            </a:pPr>
            <a:r>
              <a:rPr lang="en-US" dirty="0"/>
              <a:t>The Medicaid DB is a stand-alone sandbox and does not link to Set A. There is an indicator flag if they are dual-eligible for Medicare. </a:t>
            </a:r>
          </a:p>
          <a:p>
            <a:pPr marL="171450" indent="-171450">
              <a:buFont typeface="Arial" panose="020B0604020202020204" pitchFamily="34" charset="0"/>
              <a:buChar char="•"/>
            </a:pPr>
            <a:r>
              <a:rPr lang="en-US" dirty="0"/>
              <a:t>The Mortality edition of Commercial/Medicare is NOT loaded locally. Anyone interested in looking at these preview records before they are finalized can request a Snowflake account and query them directly in the Merative environment. This was a decision we made to prevent confusion or misuse where a user may attempt to link it to other sets erroneously. It is stand-alone.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2760FAC1-6933-4952-A545-37025BD73B2E}" type="slidenum">
              <a:rPr lang="en-US" smtClean="0"/>
              <a:t>4</a:t>
            </a:fld>
            <a:endParaRPr lang="en-US"/>
          </a:p>
        </p:txBody>
      </p:sp>
    </p:spTree>
    <p:extLst>
      <p:ext uri="{BB962C8B-B14F-4D97-AF65-F5344CB8AC3E}">
        <p14:creationId xmlns:p14="http://schemas.microsoft.com/office/powerpoint/2010/main" val="1852609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4BD1D-CB2B-AEA2-2B9D-13CDBDE27E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626770-4E37-9546-112D-DFEE2652DB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12AFE8-424E-D09F-FC7C-FD5BEC489C6C}"/>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5" name="Footer Placeholder 4">
            <a:extLst>
              <a:ext uri="{FF2B5EF4-FFF2-40B4-BE49-F238E27FC236}">
                <a16:creationId xmlns:a16="http://schemas.microsoft.com/office/drawing/2014/main" id="{D94BA6BF-7035-6180-F90A-95668D48D4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70128A-13F8-AD30-4FAF-4E07D26BE8F7}"/>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1204264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D673A-925E-3F47-FABA-B07E470DE3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814C67-B86C-ACC9-B5F8-313E1D187E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E7AD04-0848-8924-7863-83A035757227}"/>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5" name="Footer Placeholder 4">
            <a:extLst>
              <a:ext uri="{FF2B5EF4-FFF2-40B4-BE49-F238E27FC236}">
                <a16:creationId xmlns:a16="http://schemas.microsoft.com/office/drawing/2014/main" id="{63ECCF5F-46A7-693F-65DC-40AC755221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46B2B6-4273-4E6E-00E1-B7347988ACD8}"/>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2317497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B748DA-456C-ED2B-08A2-671A6C7CB4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C2E75E-3833-33F0-8BC9-363A189E3A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BB7711-D559-CA2F-7FD0-E0B63BB7F830}"/>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5" name="Footer Placeholder 4">
            <a:extLst>
              <a:ext uri="{FF2B5EF4-FFF2-40B4-BE49-F238E27FC236}">
                <a16:creationId xmlns:a16="http://schemas.microsoft.com/office/drawing/2014/main" id="{E1E5702E-4CBD-5838-3BC7-9F8B3C3C84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841D16-5048-6F3D-AB97-1E3437B6F18A}"/>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3911015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754B4-986F-A001-7A40-5CE17BFF0C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AE0ACC-02C5-8BB8-AF74-9EA1C2833A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96AA0F-A357-9B27-00BD-B9CCB3216AB6}"/>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5" name="Footer Placeholder 4">
            <a:extLst>
              <a:ext uri="{FF2B5EF4-FFF2-40B4-BE49-F238E27FC236}">
                <a16:creationId xmlns:a16="http://schemas.microsoft.com/office/drawing/2014/main" id="{D474924B-C721-7067-ABB7-841FBA31AD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55B66C-ABF9-7DCF-BEFB-6EB628260619}"/>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3162280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F1190-385B-82CB-6DBE-17C107927C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77D4E49-6203-5591-E321-E1D2FAE98B1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47A529-B7E5-6789-0523-1B8AF84258A5}"/>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5" name="Footer Placeholder 4">
            <a:extLst>
              <a:ext uri="{FF2B5EF4-FFF2-40B4-BE49-F238E27FC236}">
                <a16:creationId xmlns:a16="http://schemas.microsoft.com/office/drawing/2014/main" id="{EC0DF0BE-E57E-1B98-D88F-504A1132CC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54307E-FBB5-A8F3-5A0B-D75BE4E6D4B2}"/>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2088113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7E2C2-69AC-36FA-FBBE-8FBA60F444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F6B369-2048-6A63-37C9-2ACB86707B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A4E786-250C-66C4-7654-62F73A248A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B92193-99D1-65DB-6A8B-BE50F9CB0C48}"/>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6" name="Footer Placeholder 5">
            <a:extLst>
              <a:ext uri="{FF2B5EF4-FFF2-40B4-BE49-F238E27FC236}">
                <a16:creationId xmlns:a16="http://schemas.microsoft.com/office/drawing/2014/main" id="{EAA20022-F620-F9F4-130A-B589B97D95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00DFA-72DD-780A-B146-7C326D3AEBAB}"/>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415732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BED3A-BCD0-A1F0-B2FB-69B76EC104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8AC099-60B8-63DB-B816-EF617F4D38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E71DCD-9087-13D3-E4A0-EB789FE4CB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BF90D7-A77C-A343-8484-EB110B1BD5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6C2DB8-035B-1FFD-750C-BCD2AC8877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E9B703-1873-F69F-1FF7-24996A77A536}"/>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8" name="Footer Placeholder 7">
            <a:extLst>
              <a:ext uri="{FF2B5EF4-FFF2-40B4-BE49-F238E27FC236}">
                <a16:creationId xmlns:a16="http://schemas.microsoft.com/office/drawing/2014/main" id="{BD23ED01-ED2F-2D81-A528-62F1E6868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3BA3D0-9E73-72C9-9A93-B598B1377B5D}"/>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2817912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4E192-6DB8-8055-D20C-9B7C338A5C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D9C3B2-4B84-E22D-0A96-4283D34AFFFB}"/>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4" name="Footer Placeholder 3">
            <a:extLst>
              <a:ext uri="{FF2B5EF4-FFF2-40B4-BE49-F238E27FC236}">
                <a16:creationId xmlns:a16="http://schemas.microsoft.com/office/drawing/2014/main" id="{80A42221-7C9D-AE7F-BAFC-E3D2CA6814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7E865B-555C-4472-B124-3FB3F24BCD88}"/>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11071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8BA719-8962-7591-74C0-59E0051034FB}"/>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3" name="Footer Placeholder 2">
            <a:extLst>
              <a:ext uri="{FF2B5EF4-FFF2-40B4-BE49-F238E27FC236}">
                <a16:creationId xmlns:a16="http://schemas.microsoft.com/office/drawing/2014/main" id="{697C7548-EFE0-A3AE-AAFB-6E5077465D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0034E2-6052-5A85-D5E7-55C5CA99AA61}"/>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523789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D286D-4ADC-94BE-5AB1-C899C23AED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903276-BD5B-2D91-B331-BB005AACD8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B60E50-5BBF-AB3B-A669-32E3016723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A6272-B04B-1A32-6296-C9C5800BBCBA}"/>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6" name="Footer Placeholder 5">
            <a:extLst>
              <a:ext uri="{FF2B5EF4-FFF2-40B4-BE49-F238E27FC236}">
                <a16:creationId xmlns:a16="http://schemas.microsoft.com/office/drawing/2014/main" id="{72BD2170-D5D2-F0DB-7D9C-05B4C2A081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FACE97-E262-309E-1279-B26093CA0ABC}"/>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150441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7FF27-74D4-B783-63CC-03ADF49327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B90D07-046E-CBD6-D300-7CFE8CF73E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1D5615-5F85-614E-18BC-D6443F13E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8098EF-3556-6D5B-F850-AE89EA3CBE21}"/>
              </a:ext>
            </a:extLst>
          </p:cNvPr>
          <p:cNvSpPr>
            <a:spLocks noGrp="1"/>
          </p:cNvSpPr>
          <p:nvPr>
            <p:ph type="dt" sz="half" idx="10"/>
          </p:nvPr>
        </p:nvSpPr>
        <p:spPr/>
        <p:txBody>
          <a:bodyPr/>
          <a:lstStyle/>
          <a:p>
            <a:fld id="{E6B4CC15-7584-4ACD-BC4A-3C8C63B5AE7C}" type="datetimeFigureOut">
              <a:rPr lang="en-US" smtClean="0"/>
              <a:t>9/20/2024</a:t>
            </a:fld>
            <a:endParaRPr lang="en-US"/>
          </a:p>
        </p:txBody>
      </p:sp>
      <p:sp>
        <p:nvSpPr>
          <p:cNvPr id="6" name="Footer Placeholder 5">
            <a:extLst>
              <a:ext uri="{FF2B5EF4-FFF2-40B4-BE49-F238E27FC236}">
                <a16:creationId xmlns:a16="http://schemas.microsoft.com/office/drawing/2014/main" id="{72328571-AD05-19D8-3844-E51996F8A9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B1075-8A76-9FC7-38E3-75BCD19E52BE}"/>
              </a:ext>
            </a:extLst>
          </p:cNvPr>
          <p:cNvSpPr>
            <a:spLocks noGrp="1"/>
          </p:cNvSpPr>
          <p:nvPr>
            <p:ph type="sldNum" sz="quarter" idx="12"/>
          </p:nvPr>
        </p:nvSpPr>
        <p:spPr/>
        <p:txBody>
          <a:bodyPr/>
          <a:lstStyle/>
          <a:p>
            <a:fld id="{D5F5C94F-2152-48E3-BA34-5918B3015006}" type="slidenum">
              <a:rPr lang="en-US" smtClean="0"/>
              <a:t>‹#›</a:t>
            </a:fld>
            <a:endParaRPr lang="en-US"/>
          </a:p>
        </p:txBody>
      </p:sp>
    </p:spTree>
    <p:extLst>
      <p:ext uri="{BB962C8B-B14F-4D97-AF65-F5344CB8AC3E}">
        <p14:creationId xmlns:p14="http://schemas.microsoft.com/office/powerpoint/2010/main" val="1768352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964AE0-3F9E-ADE4-3F5F-659E5D3960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C5AB0D-CFED-7302-B782-56397C6149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274297-2518-1EAE-5490-ABDF476E8F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6B4CC15-7584-4ACD-BC4A-3C8C63B5AE7C}" type="datetimeFigureOut">
              <a:rPr lang="en-US" smtClean="0"/>
              <a:t>9/20/2024</a:t>
            </a:fld>
            <a:endParaRPr lang="en-US"/>
          </a:p>
        </p:txBody>
      </p:sp>
      <p:sp>
        <p:nvSpPr>
          <p:cNvPr id="5" name="Footer Placeholder 4">
            <a:extLst>
              <a:ext uri="{FF2B5EF4-FFF2-40B4-BE49-F238E27FC236}">
                <a16:creationId xmlns:a16="http://schemas.microsoft.com/office/drawing/2014/main" id="{4F61A13F-5791-32D4-391F-8B1AE2131B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33B9FAF-2C8D-F0ED-3BF1-CEFF5D9F97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F5C94F-2152-48E3-BA34-5918B3015006}" type="slidenum">
              <a:rPr lang="en-US" smtClean="0"/>
              <a:t>‹#›</a:t>
            </a:fld>
            <a:endParaRPr lang="en-US"/>
          </a:p>
        </p:txBody>
      </p:sp>
    </p:spTree>
    <p:extLst>
      <p:ext uri="{BB962C8B-B14F-4D97-AF65-F5344CB8AC3E}">
        <p14:creationId xmlns:p14="http://schemas.microsoft.com/office/powerpoint/2010/main" val="2864770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rren.Henderson@uky.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support.cctsedc.uky.edu/"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darren.henderson@uky.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35D72-F5C0-CDBC-69DB-CCF5B12939A6}"/>
              </a:ext>
            </a:extLst>
          </p:cNvPr>
          <p:cNvSpPr>
            <a:spLocks noGrp="1"/>
          </p:cNvSpPr>
          <p:nvPr>
            <p:ph type="ctrTitle"/>
          </p:nvPr>
        </p:nvSpPr>
        <p:spPr/>
        <p:txBody>
          <a:bodyPr/>
          <a:lstStyle/>
          <a:p>
            <a:r>
              <a:rPr lang="en-US" dirty="0"/>
              <a:t>Merative </a:t>
            </a:r>
            <a:r>
              <a:rPr lang="en-US" dirty="0" err="1"/>
              <a:t>Marketscan</a:t>
            </a:r>
            <a:r>
              <a:rPr lang="en-US" dirty="0"/>
              <a:t> </a:t>
            </a:r>
            <a:br>
              <a:rPr lang="en-US" dirty="0"/>
            </a:br>
            <a:r>
              <a:rPr lang="en-US" sz="2000" dirty="0"/>
              <a:t>(FKA: Truven, IBM </a:t>
            </a:r>
            <a:r>
              <a:rPr lang="en-US" sz="2000" dirty="0" err="1"/>
              <a:t>Marketscan</a:t>
            </a:r>
            <a:r>
              <a:rPr lang="en-US" sz="2000" dirty="0"/>
              <a:t>) </a:t>
            </a:r>
            <a:endParaRPr lang="en-US" sz="3200" dirty="0"/>
          </a:p>
        </p:txBody>
      </p:sp>
      <p:sp>
        <p:nvSpPr>
          <p:cNvPr id="3" name="Subtitle 2">
            <a:extLst>
              <a:ext uri="{FF2B5EF4-FFF2-40B4-BE49-F238E27FC236}">
                <a16:creationId xmlns:a16="http://schemas.microsoft.com/office/drawing/2014/main" id="{F769BDBE-A0C8-D054-9AAE-4027E777809D}"/>
              </a:ext>
            </a:extLst>
          </p:cNvPr>
          <p:cNvSpPr>
            <a:spLocks noGrp="1"/>
          </p:cNvSpPr>
          <p:nvPr>
            <p:ph type="subTitle" idx="1"/>
          </p:nvPr>
        </p:nvSpPr>
        <p:spPr/>
        <p:txBody>
          <a:bodyPr/>
          <a:lstStyle/>
          <a:p>
            <a:r>
              <a:rPr lang="en-US" dirty="0"/>
              <a:t>Technical/Data POC: </a:t>
            </a:r>
            <a:r>
              <a:rPr lang="en-US" dirty="0">
                <a:hlinkClick r:id="rId3"/>
              </a:rPr>
              <a:t>darren.henderson@uky.edu</a:t>
            </a:r>
            <a:r>
              <a:rPr lang="en-US" dirty="0"/>
              <a:t> DBA</a:t>
            </a:r>
          </a:p>
          <a:p>
            <a:r>
              <a:rPr lang="en-US" dirty="0"/>
              <a:t>Support: </a:t>
            </a:r>
            <a:r>
              <a:rPr lang="en-US" dirty="0">
                <a:hlinkClick r:id="rId4"/>
              </a:rPr>
              <a:t>https://support.cctsedc.uky.edu</a:t>
            </a:r>
            <a:endParaRPr lang="en-US" dirty="0"/>
          </a:p>
          <a:p>
            <a:endParaRPr lang="en-US" dirty="0"/>
          </a:p>
        </p:txBody>
      </p:sp>
    </p:spTree>
    <p:extLst>
      <p:ext uri="{BB962C8B-B14F-4D97-AF65-F5344CB8AC3E}">
        <p14:creationId xmlns:p14="http://schemas.microsoft.com/office/powerpoint/2010/main" val="4009130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8B4F-DE84-92D5-BEF5-6D9C61D33F8A}"/>
              </a:ext>
            </a:extLst>
          </p:cNvPr>
          <p:cNvSpPr>
            <a:spLocks noGrp="1"/>
          </p:cNvSpPr>
          <p:nvPr>
            <p:ph type="title"/>
          </p:nvPr>
        </p:nvSpPr>
        <p:spPr/>
        <p:txBody>
          <a:bodyPr/>
          <a:lstStyle/>
          <a:p>
            <a:r>
              <a:rPr lang="en-US" dirty="0"/>
              <a:t>Normalization cont’d</a:t>
            </a:r>
          </a:p>
        </p:txBody>
      </p:sp>
      <p:sp>
        <p:nvSpPr>
          <p:cNvPr id="3" name="Content Placeholder 2">
            <a:extLst>
              <a:ext uri="{FF2B5EF4-FFF2-40B4-BE49-F238E27FC236}">
                <a16:creationId xmlns:a16="http://schemas.microsoft.com/office/drawing/2014/main" id="{A47099E5-9474-8FF2-6FC8-09C2E0E7AAD1}"/>
              </a:ext>
            </a:extLst>
          </p:cNvPr>
          <p:cNvSpPr>
            <a:spLocks noGrp="1"/>
          </p:cNvSpPr>
          <p:nvPr>
            <p:ph idx="1"/>
          </p:nvPr>
        </p:nvSpPr>
        <p:spPr/>
        <p:txBody>
          <a:bodyPr/>
          <a:lstStyle/>
          <a:p>
            <a:r>
              <a:rPr lang="en-US" dirty="0" err="1"/>
              <a:t>Enrolid_detail</a:t>
            </a:r>
            <a:r>
              <a:rPr lang="en-US" dirty="0"/>
              <a:t>: Converted month pure eligibility into packed interval </a:t>
            </a:r>
            <a:r>
              <a:rPr lang="en-US" dirty="0" err="1"/>
              <a:t>elig</a:t>
            </a:r>
            <a:r>
              <a:rPr lang="en-US" dirty="0"/>
              <a:t> spans</a:t>
            </a:r>
          </a:p>
          <a:p>
            <a:r>
              <a:rPr lang="en-US" dirty="0"/>
              <a:t>Assigns new Surrogate key for the eligibility span </a:t>
            </a:r>
            <a:r>
              <a:rPr lang="en-US" dirty="0" err="1"/>
              <a:t>EnrolidDetailID</a:t>
            </a:r>
            <a:endParaRPr lang="en-US" dirty="0"/>
          </a:p>
          <a:p>
            <a:endParaRPr lang="en-US" dirty="0"/>
          </a:p>
        </p:txBody>
      </p:sp>
      <p:pic>
        <p:nvPicPr>
          <p:cNvPr id="5" name="Picture 4">
            <a:extLst>
              <a:ext uri="{FF2B5EF4-FFF2-40B4-BE49-F238E27FC236}">
                <a16:creationId xmlns:a16="http://schemas.microsoft.com/office/drawing/2014/main" id="{601BCB38-E2F6-DE3B-3879-70F421C5E838}"/>
              </a:ext>
            </a:extLst>
          </p:cNvPr>
          <p:cNvPicPr>
            <a:picLocks noChangeAspect="1"/>
          </p:cNvPicPr>
          <p:nvPr/>
        </p:nvPicPr>
        <p:blipFill>
          <a:blip r:embed="rId2"/>
          <a:stretch>
            <a:fillRect/>
          </a:stretch>
        </p:blipFill>
        <p:spPr>
          <a:xfrm>
            <a:off x="242370" y="3802027"/>
            <a:ext cx="11501610" cy="1170879"/>
          </a:xfrm>
          <a:prstGeom prst="rect">
            <a:avLst/>
          </a:prstGeom>
        </p:spPr>
      </p:pic>
    </p:spTree>
    <p:extLst>
      <p:ext uri="{BB962C8B-B14F-4D97-AF65-F5344CB8AC3E}">
        <p14:creationId xmlns:p14="http://schemas.microsoft.com/office/powerpoint/2010/main" val="3091573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F17CC-1D90-81B4-B743-00F6A5C48AE0}"/>
              </a:ext>
            </a:extLst>
          </p:cNvPr>
          <p:cNvSpPr>
            <a:spLocks noGrp="1"/>
          </p:cNvSpPr>
          <p:nvPr>
            <p:ph type="title"/>
          </p:nvPr>
        </p:nvSpPr>
        <p:spPr/>
        <p:txBody>
          <a:bodyPr/>
          <a:lstStyle/>
          <a:p>
            <a:r>
              <a:rPr lang="en-US" dirty="0"/>
              <a:t>Normalization cont’d</a:t>
            </a:r>
          </a:p>
        </p:txBody>
      </p:sp>
      <p:sp>
        <p:nvSpPr>
          <p:cNvPr id="3" name="Content Placeholder 2">
            <a:extLst>
              <a:ext uri="{FF2B5EF4-FFF2-40B4-BE49-F238E27FC236}">
                <a16:creationId xmlns:a16="http://schemas.microsoft.com/office/drawing/2014/main" id="{DC3335CD-4C1A-F1A6-261B-9F5959A9383E}"/>
              </a:ext>
            </a:extLst>
          </p:cNvPr>
          <p:cNvSpPr>
            <a:spLocks noGrp="1"/>
          </p:cNvSpPr>
          <p:nvPr>
            <p:ph idx="1"/>
          </p:nvPr>
        </p:nvSpPr>
        <p:spPr/>
        <p:txBody>
          <a:bodyPr/>
          <a:lstStyle/>
          <a:p>
            <a:r>
              <a:rPr lang="en-US" sz="2400" dirty="0"/>
              <a:t>Encounter: along with details about the encounter, calculated fields are added during build like is_elig_6mo_prior to indicate if </a:t>
            </a:r>
            <a:r>
              <a:rPr lang="en-US" sz="2400"/>
              <a:t>the enrollee </a:t>
            </a:r>
            <a:r>
              <a:rPr lang="en-US" sz="2400" dirty="0"/>
              <a:t>had continuous enrollment for 6 months prior to the encounter.</a:t>
            </a:r>
          </a:p>
          <a:p>
            <a:r>
              <a:rPr lang="en-US" sz="2400" dirty="0"/>
              <a:t>Fields are included to indicate the source tables from TRUVEN each record was ingested from. A user can trace record in TRVNORM back to TRUVEN to inspect the source data. </a:t>
            </a:r>
          </a:p>
          <a:p>
            <a:r>
              <a:rPr lang="en-US" sz="2400" dirty="0"/>
              <a:t>The </a:t>
            </a:r>
            <a:r>
              <a:rPr lang="en-US" sz="2400" dirty="0" err="1"/>
              <a:t>EnrolidDetailId</a:t>
            </a:r>
            <a:r>
              <a:rPr lang="en-US" sz="2400" dirty="0"/>
              <a:t> the encounter occurred during (based on </a:t>
            </a:r>
            <a:r>
              <a:rPr lang="en-US" sz="2400" dirty="0" err="1"/>
              <a:t>svcdate</a:t>
            </a:r>
            <a:r>
              <a:rPr lang="en-US" sz="2400" dirty="0"/>
              <a:t> between </a:t>
            </a:r>
            <a:r>
              <a:rPr lang="en-US" sz="2400" dirty="0" err="1"/>
              <a:t>elig_span_begin</a:t>
            </a:r>
            <a:r>
              <a:rPr lang="en-US" sz="2400" dirty="0"/>
              <a:t> and </a:t>
            </a:r>
            <a:r>
              <a:rPr lang="en-US" sz="2400" dirty="0" err="1"/>
              <a:t>elig_span_end</a:t>
            </a:r>
            <a:r>
              <a:rPr lang="en-US" sz="2400" dirty="0"/>
              <a:t> is populated) </a:t>
            </a:r>
            <a:br>
              <a:rPr lang="en-US" sz="2400" dirty="0"/>
            </a:br>
            <a:r>
              <a:rPr lang="en-US" sz="1200" dirty="0"/>
              <a:t>*(0.45% of encounters occurred outside of an eligibility span)</a:t>
            </a:r>
            <a:endParaRPr lang="en-US" dirty="0"/>
          </a:p>
        </p:txBody>
      </p:sp>
      <p:pic>
        <p:nvPicPr>
          <p:cNvPr id="7" name="Picture 6">
            <a:extLst>
              <a:ext uri="{FF2B5EF4-FFF2-40B4-BE49-F238E27FC236}">
                <a16:creationId xmlns:a16="http://schemas.microsoft.com/office/drawing/2014/main" id="{9B0A615D-DDA6-C4B1-2976-9350BF3A70C0}"/>
              </a:ext>
            </a:extLst>
          </p:cNvPr>
          <p:cNvPicPr>
            <a:picLocks noChangeAspect="1"/>
          </p:cNvPicPr>
          <p:nvPr/>
        </p:nvPicPr>
        <p:blipFill>
          <a:blip r:embed="rId2"/>
          <a:stretch>
            <a:fillRect/>
          </a:stretch>
        </p:blipFill>
        <p:spPr>
          <a:xfrm>
            <a:off x="0" y="5408908"/>
            <a:ext cx="12192000" cy="768055"/>
          </a:xfrm>
          <a:prstGeom prst="rect">
            <a:avLst/>
          </a:prstGeom>
        </p:spPr>
      </p:pic>
    </p:spTree>
    <p:extLst>
      <p:ext uri="{BB962C8B-B14F-4D97-AF65-F5344CB8AC3E}">
        <p14:creationId xmlns:p14="http://schemas.microsoft.com/office/powerpoint/2010/main" val="3449341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731E1-D868-85ED-4E85-6B7095166F5A}"/>
              </a:ext>
            </a:extLst>
          </p:cNvPr>
          <p:cNvSpPr>
            <a:spLocks noGrp="1"/>
          </p:cNvSpPr>
          <p:nvPr>
            <p:ph type="title"/>
          </p:nvPr>
        </p:nvSpPr>
        <p:spPr/>
        <p:txBody>
          <a:bodyPr/>
          <a:lstStyle/>
          <a:p>
            <a:r>
              <a:rPr lang="en-US" dirty="0"/>
              <a:t>Normalization cont’d</a:t>
            </a:r>
          </a:p>
        </p:txBody>
      </p:sp>
      <p:sp>
        <p:nvSpPr>
          <p:cNvPr id="3" name="Content Placeholder 2">
            <a:extLst>
              <a:ext uri="{FF2B5EF4-FFF2-40B4-BE49-F238E27FC236}">
                <a16:creationId xmlns:a16="http://schemas.microsoft.com/office/drawing/2014/main" id="{E4653F48-6F6C-0AE9-68FD-3D7A3707CD7B}"/>
              </a:ext>
            </a:extLst>
          </p:cNvPr>
          <p:cNvSpPr>
            <a:spLocks noGrp="1"/>
          </p:cNvSpPr>
          <p:nvPr>
            <p:ph idx="1"/>
          </p:nvPr>
        </p:nvSpPr>
        <p:spPr/>
        <p:txBody>
          <a:bodyPr/>
          <a:lstStyle/>
          <a:p>
            <a:r>
              <a:rPr lang="en-US" dirty="0" err="1"/>
              <a:t>Encounter_Diagnosis</a:t>
            </a:r>
            <a:r>
              <a:rPr lang="en-US" dirty="0"/>
              <a:t>: All tables from </a:t>
            </a:r>
            <a:r>
              <a:rPr lang="en-US" dirty="0" err="1"/>
              <a:t>Marketscan</a:t>
            </a:r>
            <a:r>
              <a:rPr lang="en-US" dirty="0"/>
              <a:t> </a:t>
            </a:r>
            <a:r>
              <a:rPr lang="en-US" dirty="0" err="1"/>
              <a:t>datamodel</a:t>
            </a:r>
            <a:r>
              <a:rPr lang="en-US" dirty="0"/>
              <a:t> that contain </a:t>
            </a:r>
            <a:r>
              <a:rPr lang="en-US" dirty="0" err="1"/>
              <a:t>diag</a:t>
            </a:r>
            <a:r>
              <a:rPr lang="en-US" dirty="0"/>
              <a:t> fields are contained in this table. One field </a:t>
            </a:r>
            <a:r>
              <a:rPr lang="en-US" dirty="0" err="1"/>
              <a:t>diag_cd</a:t>
            </a:r>
            <a:r>
              <a:rPr lang="en-US" dirty="0"/>
              <a:t> instead of dx1,dx2,etc. </a:t>
            </a:r>
          </a:p>
          <a:p>
            <a:r>
              <a:rPr lang="en-US" dirty="0"/>
              <a:t>DIAG_NUM indicates what dx&lt;NUM&gt; field the code was ingested from. </a:t>
            </a:r>
            <a:r>
              <a:rPr lang="en-US" sz="2000" dirty="0"/>
              <a:t>!! NOTE: There are known issues in </a:t>
            </a:r>
            <a:r>
              <a:rPr lang="en-US" sz="2000" dirty="0" err="1"/>
              <a:t>Marketscan</a:t>
            </a:r>
            <a:r>
              <a:rPr lang="en-US" sz="2000" dirty="0"/>
              <a:t> where different procedures within the same “encounter” can appear to be billed to a different dx1 or primary diagnosis!! </a:t>
            </a:r>
          </a:p>
          <a:p>
            <a:r>
              <a:rPr lang="en-US" sz="2000" dirty="0"/>
              <a:t>Additional work done during creation of TRVNORM performed to link diagnosis records to CCS and </a:t>
            </a:r>
            <a:r>
              <a:rPr lang="en-US" sz="2000" dirty="0" err="1"/>
              <a:t>Charlson</a:t>
            </a:r>
            <a:r>
              <a:rPr lang="en-US" sz="2000" dirty="0"/>
              <a:t> categories. </a:t>
            </a:r>
            <a:endParaRPr lang="en-US" dirty="0"/>
          </a:p>
        </p:txBody>
      </p:sp>
      <p:pic>
        <p:nvPicPr>
          <p:cNvPr id="5" name="Picture 4">
            <a:extLst>
              <a:ext uri="{FF2B5EF4-FFF2-40B4-BE49-F238E27FC236}">
                <a16:creationId xmlns:a16="http://schemas.microsoft.com/office/drawing/2014/main" id="{49F5466E-6024-38A5-4E52-660E3D84C78C}"/>
              </a:ext>
            </a:extLst>
          </p:cNvPr>
          <p:cNvPicPr>
            <a:picLocks noChangeAspect="1"/>
          </p:cNvPicPr>
          <p:nvPr/>
        </p:nvPicPr>
        <p:blipFill>
          <a:blip r:embed="rId2"/>
          <a:stretch>
            <a:fillRect/>
          </a:stretch>
        </p:blipFill>
        <p:spPr>
          <a:xfrm>
            <a:off x="861282" y="4852803"/>
            <a:ext cx="10469436" cy="1324160"/>
          </a:xfrm>
          <a:prstGeom prst="rect">
            <a:avLst/>
          </a:prstGeom>
        </p:spPr>
      </p:pic>
    </p:spTree>
    <p:extLst>
      <p:ext uri="{BB962C8B-B14F-4D97-AF65-F5344CB8AC3E}">
        <p14:creationId xmlns:p14="http://schemas.microsoft.com/office/powerpoint/2010/main" val="1946035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4A495-5102-B1ED-937D-BD496D00B2DC}"/>
              </a:ext>
            </a:extLst>
          </p:cNvPr>
          <p:cNvSpPr>
            <a:spLocks noGrp="1"/>
          </p:cNvSpPr>
          <p:nvPr>
            <p:ph type="title"/>
          </p:nvPr>
        </p:nvSpPr>
        <p:spPr/>
        <p:txBody>
          <a:bodyPr/>
          <a:lstStyle/>
          <a:p>
            <a:r>
              <a:rPr lang="en-US" dirty="0"/>
              <a:t>Other TRVNORM resources</a:t>
            </a:r>
          </a:p>
        </p:txBody>
      </p:sp>
      <p:sp>
        <p:nvSpPr>
          <p:cNvPr id="3" name="Content Placeholder 2">
            <a:extLst>
              <a:ext uri="{FF2B5EF4-FFF2-40B4-BE49-F238E27FC236}">
                <a16:creationId xmlns:a16="http://schemas.microsoft.com/office/drawing/2014/main" id="{8DCE5ED3-C6BD-9761-1F18-F280E0FBD74C}"/>
              </a:ext>
            </a:extLst>
          </p:cNvPr>
          <p:cNvSpPr>
            <a:spLocks noGrp="1"/>
          </p:cNvSpPr>
          <p:nvPr>
            <p:ph idx="1"/>
          </p:nvPr>
        </p:nvSpPr>
        <p:spPr/>
        <p:txBody>
          <a:bodyPr>
            <a:normAutofit/>
          </a:bodyPr>
          <a:lstStyle/>
          <a:p>
            <a:r>
              <a:rPr lang="en-US" sz="2000" dirty="0"/>
              <a:t>ENCOUNTER_PROCEDURE: Procedures billed</a:t>
            </a:r>
          </a:p>
          <a:p>
            <a:r>
              <a:rPr lang="en-US" sz="2000" dirty="0"/>
              <a:t>ENCOUNTER_CHARLSON: At each encounter, </a:t>
            </a:r>
            <a:r>
              <a:rPr lang="en-US" sz="2000" dirty="0" err="1"/>
              <a:t>Charlson</a:t>
            </a:r>
            <a:r>
              <a:rPr lang="en-US" sz="2000" dirty="0"/>
              <a:t> 10yr survival probability index over the previous year.</a:t>
            </a:r>
          </a:p>
          <a:p>
            <a:r>
              <a:rPr lang="en-US" sz="2000" dirty="0"/>
              <a:t>ENCOUNTER_ELIXHAUSER: At each encounter, </a:t>
            </a:r>
            <a:r>
              <a:rPr lang="en-US" sz="2000" dirty="0" err="1"/>
              <a:t>Elixhauser</a:t>
            </a:r>
            <a:r>
              <a:rPr lang="en-US" sz="2000" dirty="0"/>
              <a:t> index for the encounter.</a:t>
            </a:r>
          </a:p>
          <a:p>
            <a:r>
              <a:rPr lang="en-US" sz="2000" dirty="0"/>
              <a:t>PRESCRIPTION: Copy of OUT_RX from TRUVEN DB joined to MEDISPAN GPI data</a:t>
            </a:r>
          </a:p>
          <a:p>
            <a:r>
              <a:rPr lang="en-US" sz="2000" dirty="0"/>
              <a:t>LAB_RESULTS: Copy of LABRESULTS from TRUVEN DB.</a:t>
            </a:r>
          </a:p>
          <a:p>
            <a:r>
              <a:rPr lang="en-US" sz="2000" dirty="0"/>
              <a:t>ENROLID_CONTELIG_YEAR: Y/N flag for enrollee 90% continuous </a:t>
            </a:r>
            <a:r>
              <a:rPr lang="en-US" sz="2000" dirty="0" err="1"/>
              <a:t>elig</a:t>
            </a:r>
            <a:r>
              <a:rPr lang="en-US" sz="2000" dirty="0"/>
              <a:t> for calendar year 2008-2023. </a:t>
            </a:r>
            <a:r>
              <a:rPr lang="en-US" sz="1100" dirty="0"/>
              <a:t>(270 days used for 2023)</a:t>
            </a:r>
            <a:r>
              <a:rPr lang="en-US" sz="2000" dirty="0"/>
              <a:t> </a:t>
            </a:r>
          </a:p>
          <a:p>
            <a:r>
              <a:rPr lang="en-US" sz="2000" dirty="0"/>
              <a:t>Summary schema: Several tables of aggregate statistics pre-computed. Look here first. The counts you want may have already been run for you! </a:t>
            </a:r>
          </a:p>
        </p:txBody>
      </p:sp>
    </p:spTree>
    <p:extLst>
      <p:ext uri="{BB962C8B-B14F-4D97-AF65-F5344CB8AC3E}">
        <p14:creationId xmlns:p14="http://schemas.microsoft.com/office/powerpoint/2010/main" val="3365434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AE8D0-7F52-DB2C-23B2-BE7F4F917443}"/>
              </a:ext>
            </a:extLst>
          </p:cNvPr>
          <p:cNvSpPr>
            <a:spLocks noGrp="1"/>
          </p:cNvSpPr>
          <p:nvPr>
            <p:ph type="title"/>
          </p:nvPr>
        </p:nvSpPr>
        <p:spPr/>
        <p:txBody>
          <a:bodyPr/>
          <a:lstStyle/>
          <a:p>
            <a:r>
              <a:rPr lang="en-US" dirty="0"/>
              <a:t>Expansion of contract – June 2024</a:t>
            </a:r>
          </a:p>
        </p:txBody>
      </p:sp>
      <p:graphicFrame>
        <p:nvGraphicFramePr>
          <p:cNvPr id="6" name="Content Placeholder 5">
            <a:extLst>
              <a:ext uri="{FF2B5EF4-FFF2-40B4-BE49-F238E27FC236}">
                <a16:creationId xmlns:a16="http://schemas.microsoft.com/office/drawing/2014/main" id="{64FF0D30-4A1B-27BC-DEFD-68070192B702}"/>
              </a:ext>
            </a:extLst>
          </p:cNvPr>
          <p:cNvGraphicFramePr>
            <a:graphicFrameLocks noGrp="1"/>
          </p:cNvGraphicFramePr>
          <p:nvPr>
            <p:ph idx="1"/>
            <p:extLst>
              <p:ext uri="{D42A27DB-BD31-4B8C-83A1-F6EECF244321}">
                <p14:modId xmlns:p14="http://schemas.microsoft.com/office/powerpoint/2010/main" val="2119809489"/>
              </p:ext>
            </p:extLst>
          </p:nvPr>
        </p:nvGraphicFramePr>
        <p:xfrm>
          <a:off x="838203" y="1344168"/>
          <a:ext cx="10515597" cy="4969129"/>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218636692"/>
                    </a:ext>
                  </a:extLst>
                </a:gridCol>
                <a:gridCol w="3505199">
                  <a:extLst>
                    <a:ext uri="{9D8B030D-6E8A-4147-A177-3AD203B41FA5}">
                      <a16:colId xmlns:a16="http://schemas.microsoft.com/office/drawing/2014/main" val="1579535464"/>
                    </a:ext>
                  </a:extLst>
                </a:gridCol>
                <a:gridCol w="3505199">
                  <a:extLst>
                    <a:ext uri="{9D8B030D-6E8A-4147-A177-3AD203B41FA5}">
                      <a16:colId xmlns:a16="http://schemas.microsoft.com/office/drawing/2014/main" val="409840584"/>
                    </a:ext>
                  </a:extLst>
                </a:gridCol>
              </a:tblGrid>
              <a:tr h="422529">
                <a:tc>
                  <a:txBody>
                    <a:bodyPr/>
                    <a:lstStyle/>
                    <a:p>
                      <a:r>
                        <a:rPr lang="en-US" dirty="0"/>
                        <a:t>Database</a:t>
                      </a:r>
                    </a:p>
                  </a:txBody>
                  <a:tcPr/>
                </a:tc>
                <a:tc>
                  <a:txBody>
                    <a:bodyPr/>
                    <a:lstStyle/>
                    <a:p>
                      <a:r>
                        <a:rPr lang="en-US" dirty="0"/>
                        <a:t>Rolling Data Period</a:t>
                      </a:r>
                    </a:p>
                  </a:txBody>
                  <a:tcPr/>
                </a:tc>
                <a:tc>
                  <a:txBody>
                    <a:bodyPr/>
                    <a:lstStyle/>
                    <a:p>
                      <a:r>
                        <a:rPr lang="en-US" dirty="0"/>
                        <a:t>Initial Data Period</a:t>
                      </a:r>
                    </a:p>
                  </a:txBody>
                  <a:tcPr/>
                </a:tc>
                <a:extLst>
                  <a:ext uri="{0D108BD9-81ED-4DB2-BD59-A6C34878D82A}">
                    <a16:rowId xmlns:a16="http://schemas.microsoft.com/office/drawing/2014/main" val="107053600"/>
                  </a:ext>
                </a:extLst>
              </a:tr>
              <a:tr h="370840">
                <a:tc>
                  <a:txBody>
                    <a:bodyPr/>
                    <a:lstStyle/>
                    <a:p>
                      <a:r>
                        <a:rPr lang="en-US" dirty="0"/>
                        <a:t>Commercial/Medicare (Set A)</a:t>
                      </a:r>
                    </a:p>
                  </a:txBody>
                  <a:tcPr/>
                </a:tc>
                <a:tc>
                  <a:txBody>
                    <a:bodyPr/>
                    <a:lstStyle/>
                    <a:p>
                      <a:r>
                        <a:rPr lang="en-US" dirty="0"/>
                        <a:t>15 most recent years</a:t>
                      </a:r>
                    </a:p>
                  </a:txBody>
                  <a:tcPr/>
                </a:tc>
                <a:tc>
                  <a:txBody>
                    <a:bodyPr/>
                    <a:lstStyle/>
                    <a:p>
                      <a:r>
                        <a:rPr lang="en-US" dirty="0"/>
                        <a:t>2008-2022</a:t>
                      </a:r>
                    </a:p>
                  </a:txBody>
                  <a:tcPr/>
                </a:tc>
                <a:extLst>
                  <a:ext uri="{0D108BD9-81ED-4DB2-BD59-A6C34878D82A}">
                    <a16:rowId xmlns:a16="http://schemas.microsoft.com/office/drawing/2014/main" val="3707326570"/>
                  </a:ext>
                </a:extLst>
              </a:tr>
              <a:tr h="0">
                <a:tc>
                  <a:txBody>
                    <a:bodyPr/>
                    <a:lstStyle/>
                    <a:p>
                      <a:r>
                        <a:rPr lang="en-US" sz="1100" b="0" i="0" u="none" strike="noStrike" kern="1200" baseline="0" dirty="0">
                          <a:solidFill>
                            <a:schemeClr val="dk1"/>
                          </a:solidFill>
                          <a:latin typeface="+mn-lt"/>
                          <a:ea typeface="+mn-ea"/>
                          <a:cs typeface="+mn-cs"/>
                        </a:rPr>
                        <a:t>Standard Quarterly Updates and quarterly Early View releases of the Commercial/Medicare (Set A)</a:t>
                      </a:r>
                      <a:endParaRPr lang="en-US" dirty="0"/>
                    </a:p>
                  </a:txBody>
                  <a:tcPr/>
                </a:tc>
                <a:tc>
                  <a:txBody>
                    <a:bodyPr/>
                    <a:lstStyle/>
                    <a:p>
                      <a:r>
                        <a:rPr lang="en-US" dirty="0"/>
                        <a:t>4 updates annually</a:t>
                      </a:r>
                    </a:p>
                  </a:txBody>
                  <a:tcPr/>
                </a:tc>
                <a:tc>
                  <a:txBody>
                    <a:bodyPr/>
                    <a:lstStyle/>
                    <a:p>
                      <a:r>
                        <a:rPr lang="en-US" dirty="0"/>
                        <a:t>1/1/2023-6/30/2023</a:t>
                      </a:r>
                    </a:p>
                  </a:txBody>
                  <a:tcPr/>
                </a:tc>
                <a:extLst>
                  <a:ext uri="{0D108BD9-81ED-4DB2-BD59-A6C34878D82A}">
                    <a16:rowId xmlns:a16="http://schemas.microsoft.com/office/drawing/2014/main" val="1520919372"/>
                  </a:ext>
                </a:extLst>
              </a:tr>
              <a:tr h="370840">
                <a:tc>
                  <a:txBody>
                    <a:bodyPr/>
                    <a:lstStyle/>
                    <a:p>
                      <a:r>
                        <a:rPr lang="en-US" dirty="0"/>
                        <a:t>Lab Database (Set A)</a:t>
                      </a:r>
                    </a:p>
                  </a:txBody>
                  <a:tcPr/>
                </a:tc>
                <a:tc>
                  <a:txBody>
                    <a:bodyPr/>
                    <a:lstStyle/>
                    <a:p>
                      <a:r>
                        <a:rPr lang="en-US" dirty="0"/>
                        <a:t>15 most recent years</a:t>
                      </a:r>
                    </a:p>
                  </a:txBody>
                  <a:tcPr/>
                </a:tc>
                <a:tc>
                  <a:txBody>
                    <a:bodyPr/>
                    <a:lstStyle/>
                    <a:p>
                      <a:r>
                        <a:rPr lang="en-US" dirty="0"/>
                        <a:t>2008-2022</a:t>
                      </a:r>
                    </a:p>
                  </a:txBody>
                  <a:tcPr/>
                </a:tc>
                <a:extLst>
                  <a:ext uri="{0D108BD9-81ED-4DB2-BD59-A6C34878D82A}">
                    <a16:rowId xmlns:a16="http://schemas.microsoft.com/office/drawing/2014/main" val="1253960627"/>
                  </a:ext>
                </a:extLst>
              </a:tr>
              <a:tr h="370840">
                <a:tc>
                  <a:txBody>
                    <a:bodyPr/>
                    <a:lstStyle/>
                    <a:p>
                      <a:r>
                        <a:rPr lang="en-US" dirty="0"/>
                        <a:t>Benefit Plan Design DB (Set A)</a:t>
                      </a:r>
                    </a:p>
                  </a:txBody>
                  <a:tcPr/>
                </a:tc>
                <a:tc>
                  <a:txBody>
                    <a:bodyPr/>
                    <a:lstStyle/>
                    <a:p>
                      <a:r>
                        <a:rPr lang="en-US" dirty="0"/>
                        <a:t>10 most recent years</a:t>
                      </a:r>
                    </a:p>
                  </a:txBody>
                  <a:tcPr/>
                </a:tc>
                <a:tc>
                  <a:txBody>
                    <a:bodyPr/>
                    <a:lstStyle/>
                    <a:p>
                      <a:r>
                        <a:rPr lang="en-US" dirty="0"/>
                        <a:t>2013-2022</a:t>
                      </a:r>
                    </a:p>
                  </a:txBody>
                  <a:tcPr/>
                </a:tc>
                <a:extLst>
                  <a:ext uri="{0D108BD9-81ED-4DB2-BD59-A6C34878D82A}">
                    <a16:rowId xmlns:a16="http://schemas.microsoft.com/office/drawing/2014/main" val="304815826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Health and Productivity Management DB (Set A)</a:t>
                      </a:r>
                      <a:endParaRPr lang="en-US" dirty="0"/>
                    </a:p>
                  </a:txBody>
                  <a:tcPr/>
                </a:tc>
                <a:tc>
                  <a:txBody>
                    <a:bodyPr/>
                    <a:lstStyle/>
                    <a:p>
                      <a:r>
                        <a:rPr lang="en-US" dirty="0"/>
                        <a:t>10 most recent years</a:t>
                      </a:r>
                    </a:p>
                  </a:txBody>
                  <a:tcPr/>
                </a:tc>
                <a:tc>
                  <a:txBody>
                    <a:bodyPr/>
                    <a:lstStyle/>
                    <a:p>
                      <a:r>
                        <a:rPr lang="en-US" dirty="0"/>
                        <a:t>2013-2022</a:t>
                      </a:r>
                    </a:p>
                  </a:txBody>
                  <a:tcPr/>
                </a:tc>
                <a:extLst>
                  <a:ext uri="{0D108BD9-81ED-4DB2-BD59-A6C34878D82A}">
                    <a16:rowId xmlns:a16="http://schemas.microsoft.com/office/drawing/2014/main" val="112877538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Health Risk Assessment DB (Set 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 most recent years</a:t>
                      </a:r>
                    </a:p>
                  </a:txBody>
                  <a:tcPr/>
                </a:tc>
                <a:tc>
                  <a:txBody>
                    <a:bodyPr/>
                    <a:lstStyle/>
                    <a:p>
                      <a:r>
                        <a:rPr lang="en-US" dirty="0"/>
                        <a:t>2013-2022</a:t>
                      </a:r>
                    </a:p>
                  </a:txBody>
                  <a:tcPr/>
                </a:tc>
                <a:extLst>
                  <a:ext uri="{0D108BD9-81ED-4DB2-BD59-A6C34878D82A}">
                    <a16:rowId xmlns:a16="http://schemas.microsoft.com/office/drawing/2014/main" val="1821334220"/>
                  </a:ext>
                </a:extLst>
              </a:tr>
              <a:tr h="370840">
                <a:tc>
                  <a:txBody>
                    <a:bodyPr/>
                    <a:lstStyle/>
                    <a:p>
                      <a:r>
                        <a:rPr lang="en-US" dirty="0"/>
                        <a:t>National Weights</a:t>
                      </a:r>
                    </a:p>
                  </a:txBody>
                  <a:tcPr/>
                </a:tc>
                <a:tc>
                  <a:txBody>
                    <a:bodyPr/>
                    <a:lstStyle/>
                    <a:p>
                      <a:r>
                        <a:rPr lang="en-US" dirty="0"/>
                        <a:t>15 most recent years</a:t>
                      </a:r>
                    </a:p>
                  </a:txBody>
                  <a:tcPr/>
                </a:tc>
                <a:tc>
                  <a:txBody>
                    <a:bodyPr/>
                    <a:lstStyle/>
                    <a:p>
                      <a:r>
                        <a:rPr lang="en-US" dirty="0"/>
                        <a:t>2008-2022</a:t>
                      </a:r>
                    </a:p>
                  </a:txBody>
                  <a:tcPr/>
                </a:tc>
                <a:extLst>
                  <a:ext uri="{0D108BD9-81ED-4DB2-BD59-A6C34878D82A}">
                    <a16:rowId xmlns:a16="http://schemas.microsoft.com/office/drawing/2014/main" val="680910754"/>
                  </a:ext>
                </a:extLst>
              </a:tr>
              <a:tr h="370840">
                <a:tc>
                  <a:txBody>
                    <a:bodyPr/>
                    <a:lstStyle/>
                    <a:p>
                      <a:r>
                        <a:rPr lang="en-US" dirty="0"/>
                        <a:t>Dental DB</a:t>
                      </a:r>
                    </a:p>
                  </a:txBody>
                  <a:tcPr/>
                </a:tc>
                <a:tc>
                  <a:txBody>
                    <a:bodyPr/>
                    <a:lstStyle/>
                    <a:p>
                      <a:r>
                        <a:rPr lang="en-US" dirty="0"/>
                        <a:t>15 most recent years</a:t>
                      </a:r>
                    </a:p>
                  </a:txBody>
                  <a:tcPr/>
                </a:tc>
                <a:tc>
                  <a:txBody>
                    <a:bodyPr/>
                    <a:lstStyle/>
                    <a:p>
                      <a:r>
                        <a:rPr lang="en-US" dirty="0"/>
                        <a:t>2008-2022</a:t>
                      </a:r>
                    </a:p>
                  </a:txBody>
                  <a:tcPr/>
                </a:tc>
                <a:extLst>
                  <a:ext uri="{0D108BD9-81ED-4DB2-BD59-A6C34878D82A}">
                    <a16:rowId xmlns:a16="http://schemas.microsoft.com/office/drawing/2014/main" val="1990888013"/>
                  </a:ext>
                </a:extLst>
              </a:tr>
              <a:tr h="370840">
                <a:tc>
                  <a:txBody>
                    <a:bodyPr/>
                    <a:lstStyle/>
                    <a:p>
                      <a:r>
                        <a:rPr lang="en-US" dirty="0"/>
                        <a:t>Multi-State Medicaid DB</a:t>
                      </a:r>
                    </a:p>
                  </a:txBody>
                  <a:tcPr/>
                </a:tc>
                <a:tc>
                  <a:txBody>
                    <a:bodyPr/>
                    <a:lstStyle/>
                    <a:p>
                      <a:r>
                        <a:rPr lang="en-US" dirty="0"/>
                        <a:t>15 most recent years</a:t>
                      </a:r>
                    </a:p>
                  </a:txBody>
                  <a:tcPr/>
                </a:tc>
                <a:tc>
                  <a:txBody>
                    <a:bodyPr/>
                    <a:lstStyle/>
                    <a:p>
                      <a:r>
                        <a:rPr lang="en-US" dirty="0"/>
                        <a:t>2008-2022</a:t>
                      </a:r>
                    </a:p>
                  </a:txBody>
                  <a:tcPr/>
                </a:tc>
                <a:extLst>
                  <a:ext uri="{0D108BD9-81ED-4DB2-BD59-A6C34878D82A}">
                    <a16:rowId xmlns:a16="http://schemas.microsoft.com/office/drawing/2014/main" val="1728270033"/>
                  </a:ext>
                </a:extLst>
              </a:tr>
              <a:tr h="370840">
                <a:tc>
                  <a:txBody>
                    <a:bodyPr/>
                    <a:lstStyle/>
                    <a:p>
                      <a:r>
                        <a:rPr lang="en-US" dirty="0"/>
                        <a:t>Interim updates (Medicaid)</a:t>
                      </a:r>
                    </a:p>
                  </a:txBody>
                  <a:tcPr/>
                </a:tc>
                <a:tc>
                  <a:txBody>
                    <a:bodyPr/>
                    <a:lstStyle/>
                    <a:p>
                      <a:r>
                        <a:rPr lang="en-US" dirty="0"/>
                        <a:t>2 updates annually</a:t>
                      </a:r>
                    </a:p>
                  </a:txBody>
                  <a:tcPr/>
                </a:tc>
                <a:tc>
                  <a:txBody>
                    <a:bodyPr/>
                    <a:lstStyle/>
                    <a:p>
                      <a:r>
                        <a:rPr lang="en-US" dirty="0"/>
                        <a:t>1/1/2023-6/30/2023</a:t>
                      </a:r>
                    </a:p>
                  </a:txBody>
                  <a:tcPr/>
                </a:tc>
                <a:extLst>
                  <a:ext uri="{0D108BD9-81ED-4DB2-BD59-A6C34878D82A}">
                    <a16:rowId xmlns:a16="http://schemas.microsoft.com/office/drawing/2014/main" val="2073719867"/>
                  </a:ext>
                </a:extLst>
              </a:tr>
              <a:tr h="370840">
                <a:tc>
                  <a:txBody>
                    <a:bodyPr/>
                    <a:lstStyle/>
                    <a:p>
                      <a:r>
                        <a:rPr lang="en-US" dirty="0"/>
                        <a:t>Commercial/Medicare Mortality Edition</a:t>
                      </a:r>
                    </a:p>
                  </a:txBody>
                  <a:tcPr/>
                </a:tc>
                <a:tc>
                  <a:txBody>
                    <a:bodyPr/>
                    <a:lstStyle/>
                    <a:p>
                      <a:r>
                        <a:rPr lang="en-US" dirty="0"/>
                        <a:t>10 most recent years</a:t>
                      </a:r>
                    </a:p>
                  </a:txBody>
                  <a:tcPr/>
                </a:tc>
                <a:tc>
                  <a:txBody>
                    <a:bodyPr/>
                    <a:lstStyle/>
                    <a:p>
                      <a:r>
                        <a:rPr lang="en-US" dirty="0"/>
                        <a:t>2013-2022</a:t>
                      </a:r>
                    </a:p>
                  </a:txBody>
                  <a:tcPr/>
                </a:tc>
                <a:extLst>
                  <a:ext uri="{0D108BD9-81ED-4DB2-BD59-A6C34878D82A}">
                    <a16:rowId xmlns:a16="http://schemas.microsoft.com/office/drawing/2014/main" val="2257810965"/>
                  </a:ext>
                </a:extLst>
              </a:tr>
            </a:tbl>
          </a:graphicData>
        </a:graphic>
      </p:graphicFrame>
      <p:sp>
        <p:nvSpPr>
          <p:cNvPr id="7" name="TextBox 6">
            <a:extLst>
              <a:ext uri="{FF2B5EF4-FFF2-40B4-BE49-F238E27FC236}">
                <a16:creationId xmlns:a16="http://schemas.microsoft.com/office/drawing/2014/main" id="{83509E89-D282-81F6-3132-C205F2FD1565}"/>
              </a:ext>
            </a:extLst>
          </p:cNvPr>
          <p:cNvSpPr txBox="1"/>
          <p:nvPr/>
        </p:nvSpPr>
        <p:spPr>
          <a:xfrm>
            <a:off x="960120" y="6446520"/>
            <a:ext cx="10259568" cy="261610"/>
          </a:xfrm>
          <a:prstGeom prst="rect">
            <a:avLst/>
          </a:prstGeom>
          <a:noFill/>
        </p:spPr>
        <p:txBody>
          <a:bodyPr wrap="square" rtlCol="0">
            <a:spAutoFit/>
          </a:bodyPr>
          <a:lstStyle/>
          <a:p>
            <a:r>
              <a:rPr lang="en-US" sz="1100" dirty="0"/>
              <a:t>*Source: Letter dated June 26, 2024 from Merative describing the deliverables</a:t>
            </a:r>
            <a:endParaRPr lang="en-US" dirty="0"/>
          </a:p>
        </p:txBody>
      </p:sp>
    </p:spTree>
    <p:extLst>
      <p:ext uri="{BB962C8B-B14F-4D97-AF65-F5344CB8AC3E}">
        <p14:creationId xmlns:p14="http://schemas.microsoft.com/office/powerpoint/2010/main" val="1834385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16998-4D3E-83F4-3470-E00470349703}"/>
              </a:ext>
            </a:extLst>
          </p:cNvPr>
          <p:cNvSpPr>
            <a:spLocks noGrp="1"/>
          </p:cNvSpPr>
          <p:nvPr>
            <p:ph type="title"/>
          </p:nvPr>
        </p:nvSpPr>
        <p:spPr/>
        <p:txBody>
          <a:bodyPr/>
          <a:lstStyle/>
          <a:p>
            <a:r>
              <a:rPr lang="en-US" dirty="0"/>
              <a:t>Merative Snowflake Environment vs Local</a:t>
            </a:r>
          </a:p>
        </p:txBody>
      </p:sp>
      <p:sp>
        <p:nvSpPr>
          <p:cNvPr id="3" name="Content Placeholder 2">
            <a:extLst>
              <a:ext uri="{FF2B5EF4-FFF2-40B4-BE49-F238E27FC236}">
                <a16:creationId xmlns:a16="http://schemas.microsoft.com/office/drawing/2014/main" id="{D6501A61-2640-1A75-CCC0-A9A9AE30180B}"/>
              </a:ext>
            </a:extLst>
          </p:cNvPr>
          <p:cNvSpPr>
            <a:spLocks noGrp="1"/>
          </p:cNvSpPr>
          <p:nvPr>
            <p:ph idx="1"/>
          </p:nvPr>
        </p:nvSpPr>
        <p:spPr/>
        <p:txBody>
          <a:bodyPr>
            <a:normAutofit fontScale="92500" lnSpcReduction="10000"/>
          </a:bodyPr>
          <a:lstStyle/>
          <a:p>
            <a:r>
              <a:rPr lang="en-US" dirty="0"/>
              <a:t>Snowflake is a cloud data warehouse solution</a:t>
            </a:r>
          </a:p>
          <a:p>
            <a:r>
              <a:rPr lang="en-US" dirty="0"/>
              <a:t>Merative has altered their delivery model to provide licensees access to this cloud environment. </a:t>
            </a:r>
          </a:p>
          <a:p>
            <a:r>
              <a:rPr lang="en-US" dirty="0"/>
              <a:t>The majority of sets we have licensed have been exported from this environment and loaded locally on our Microsoft SQL Server sv1-sqledt in the TRUVEN and/or TRVNORM databases. </a:t>
            </a:r>
          </a:p>
          <a:p>
            <a:r>
              <a:rPr lang="en-US" dirty="0"/>
              <a:t>EDC users that have completed trainings can obtain access by entering a support ticket and requesting membership in the </a:t>
            </a:r>
            <a:r>
              <a:rPr lang="en-US" dirty="0" err="1"/>
              <a:t>data_truven</a:t>
            </a:r>
            <a:r>
              <a:rPr lang="en-US" dirty="0"/>
              <a:t> AD security group.</a:t>
            </a:r>
          </a:p>
          <a:p>
            <a:r>
              <a:rPr lang="en-US" dirty="0"/>
              <a:t>If you would like a user database sandbox provisioned for you on sv1-sqledt, please reach out to </a:t>
            </a:r>
            <a:r>
              <a:rPr lang="en-US" dirty="0">
                <a:hlinkClick r:id="rId3"/>
              </a:rPr>
              <a:t>darren.henderson@uky.edu</a:t>
            </a:r>
            <a:r>
              <a:rPr lang="en-US" dirty="0"/>
              <a:t> </a:t>
            </a:r>
          </a:p>
        </p:txBody>
      </p:sp>
    </p:spTree>
    <p:extLst>
      <p:ext uri="{BB962C8B-B14F-4D97-AF65-F5344CB8AC3E}">
        <p14:creationId xmlns:p14="http://schemas.microsoft.com/office/powerpoint/2010/main" val="1294301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AE8D0-7F52-DB2C-23B2-BE7F4F917443}"/>
              </a:ext>
            </a:extLst>
          </p:cNvPr>
          <p:cNvSpPr>
            <a:spLocks noGrp="1"/>
          </p:cNvSpPr>
          <p:nvPr>
            <p:ph type="title"/>
          </p:nvPr>
        </p:nvSpPr>
        <p:spPr/>
        <p:txBody>
          <a:bodyPr/>
          <a:lstStyle/>
          <a:p>
            <a:r>
              <a:rPr lang="en-US" dirty="0"/>
              <a:t>Status of local deployment of Merative data</a:t>
            </a:r>
          </a:p>
        </p:txBody>
      </p:sp>
      <p:graphicFrame>
        <p:nvGraphicFramePr>
          <p:cNvPr id="6" name="Content Placeholder 5">
            <a:extLst>
              <a:ext uri="{FF2B5EF4-FFF2-40B4-BE49-F238E27FC236}">
                <a16:creationId xmlns:a16="http://schemas.microsoft.com/office/drawing/2014/main" id="{64FF0D30-4A1B-27BC-DEFD-68070192B702}"/>
              </a:ext>
            </a:extLst>
          </p:cNvPr>
          <p:cNvGraphicFramePr>
            <a:graphicFrameLocks noGrp="1"/>
          </p:cNvGraphicFramePr>
          <p:nvPr>
            <p:ph idx="1"/>
            <p:extLst>
              <p:ext uri="{D42A27DB-BD31-4B8C-83A1-F6EECF244321}">
                <p14:modId xmlns:p14="http://schemas.microsoft.com/office/powerpoint/2010/main" val="3504110213"/>
              </p:ext>
            </p:extLst>
          </p:nvPr>
        </p:nvGraphicFramePr>
        <p:xfrm>
          <a:off x="841248" y="1344168"/>
          <a:ext cx="10512552" cy="4969129"/>
        </p:xfrm>
        <a:graphic>
          <a:graphicData uri="http://schemas.openxmlformats.org/drawingml/2006/table">
            <a:tbl>
              <a:tblPr firstRow="1" bandRow="1">
                <a:tableStyleId>{5C22544A-7EE6-4342-B048-85BDC9FD1C3A}</a:tableStyleId>
              </a:tblPr>
              <a:tblGrid>
                <a:gridCol w="3502154">
                  <a:extLst>
                    <a:ext uri="{9D8B030D-6E8A-4147-A177-3AD203B41FA5}">
                      <a16:colId xmlns:a16="http://schemas.microsoft.com/office/drawing/2014/main" val="1218636692"/>
                    </a:ext>
                  </a:extLst>
                </a:gridCol>
                <a:gridCol w="3505199">
                  <a:extLst>
                    <a:ext uri="{9D8B030D-6E8A-4147-A177-3AD203B41FA5}">
                      <a16:colId xmlns:a16="http://schemas.microsoft.com/office/drawing/2014/main" val="1579535464"/>
                    </a:ext>
                  </a:extLst>
                </a:gridCol>
                <a:gridCol w="3505199">
                  <a:extLst>
                    <a:ext uri="{9D8B030D-6E8A-4147-A177-3AD203B41FA5}">
                      <a16:colId xmlns:a16="http://schemas.microsoft.com/office/drawing/2014/main" val="409840584"/>
                    </a:ext>
                  </a:extLst>
                </a:gridCol>
              </a:tblGrid>
              <a:tr h="422529">
                <a:tc>
                  <a:txBody>
                    <a:bodyPr/>
                    <a:lstStyle/>
                    <a:p>
                      <a:r>
                        <a:rPr lang="en-US" dirty="0"/>
                        <a:t>Database</a:t>
                      </a:r>
                    </a:p>
                  </a:txBody>
                  <a:tcPr/>
                </a:tc>
                <a:tc>
                  <a:txBody>
                    <a:bodyPr/>
                    <a:lstStyle/>
                    <a:p>
                      <a:r>
                        <a:rPr lang="en-US" dirty="0"/>
                        <a:t>Rolling Data Period</a:t>
                      </a:r>
                    </a:p>
                  </a:txBody>
                  <a:tcPr/>
                </a:tc>
                <a:tc>
                  <a:txBody>
                    <a:bodyPr/>
                    <a:lstStyle/>
                    <a:p>
                      <a:r>
                        <a:rPr lang="en-US" dirty="0"/>
                        <a:t>Initial Data Period</a:t>
                      </a:r>
                    </a:p>
                  </a:txBody>
                  <a:tcPr/>
                </a:tc>
                <a:extLst>
                  <a:ext uri="{0D108BD9-81ED-4DB2-BD59-A6C34878D82A}">
                    <a16:rowId xmlns:a16="http://schemas.microsoft.com/office/drawing/2014/main" val="107053600"/>
                  </a:ext>
                </a:extLst>
              </a:tr>
              <a:tr h="370840">
                <a:tc>
                  <a:txBody>
                    <a:bodyPr/>
                    <a:lstStyle/>
                    <a:p>
                      <a:r>
                        <a:rPr lang="en-US" dirty="0"/>
                        <a:t>Commercial/Medicare (Set A)</a:t>
                      </a:r>
                    </a:p>
                  </a:txBody>
                  <a:tcPr>
                    <a:solidFill>
                      <a:srgbClr val="00B050"/>
                    </a:solidFill>
                  </a:tcPr>
                </a:tc>
                <a:tc>
                  <a:txBody>
                    <a:bodyPr/>
                    <a:lstStyle/>
                    <a:p>
                      <a:r>
                        <a:rPr lang="en-US" dirty="0"/>
                        <a:t>15 most recent years</a:t>
                      </a:r>
                    </a:p>
                  </a:txBody>
                  <a:tcPr>
                    <a:solidFill>
                      <a:srgbClr val="00B050"/>
                    </a:solidFill>
                  </a:tcPr>
                </a:tc>
                <a:tc>
                  <a:txBody>
                    <a:bodyPr/>
                    <a:lstStyle/>
                    <a:p>
                      <a:r>
                        <a:rPr lang="en-US" dirty="0"/>
                        <a:t>2008-2022</a:t>
                      </a:r>
                    </a:p>
                  </a:txBody>
                  <a:tcPr>
                    <a:solidFill>
                      <a:srgbClr val="00B050"/>
                    </a:solidFill>
                  </a:tcPr>
                </a:tc>
                <a:extLst>
                  <a:ext uri="{0D108BD9-81ED-4DB2-BD59-A6C34878D82A}">
                    <a16:rowId xmlns:a16="http://schemas.microsoft.com/office/drawing/2014/main" val="3707326570"/>
                  </a:ext>
                </a:extLst>
              </a:tr>
              <a:tr h="0">
                <a:tc>
                  <a:txBody>
                    <a:bodyPr/>
                    <a:lstStyle/>
                    <a:p>
                      <a:r>
                        <a:rPr lang="en-US" sz="1100" b="0" i="0" u="none" strike="noStrike" kern="1200" baseline="0" dirty="0">
                          <a:solidFill>
                            <a:schemeClr val="dk1"/>
                          </a:solidFill>
                          <a:latin typeface="+mn-lt"/>
                          <a:ea typeface="+mn-ea"/>
                          <a:cs typeface="+mn-cs"/>
                        </a:rPr>
                        <a:t>Standard Quarterly Updates and quarterly Early View releases of the Commercial/Medicare (Set A)</a:t>
                      </a:r>
                      <a:endParaRPr lang="en-US" dirty="0"/>
                    </a:p>
                  </a:txBody>
                  <a:tcPr>
                    <a:solidFill>
                      <a:srgbClr val="92D050"/>
                    </a:solidFill>
                  </a:tcPr>
                </a:tc>
                <a:tc>
                  <a:txBody>
                    <a:bodyPr/>
                    <a:lstStyle/>
                    <a:p>
                      <a:r>
                        <a:rPr lang="en-US" dirty="0"/>
                        <a:t>4 updates annually</a:t>
                      </a:r>
                    </a:p>
                  </a:txBody>
                  <a:tcPr>
                    <a:solidFill>
                      <a:srgbClr val="92D050"/>
                    </a:solidFill>
                  </a:tcPr>
                </a:tc>
                <a:tc>
                  <a:txBody>
                    <a:bodyPr/>
                    <a:lstStyle/>
                    <a:p>
                      <a:r>
                        <a:rPr lang="en-US" dirty="0"/>
                        <a:t>1/1/2023-6/30/2023</a:t>
                      </a:r>
                    </a:p>
                  </a:txBody>
                  <a:tcPr>
                    <a:solidFill>
                      <a:srgbClr val="92D050"/>
                    </a:solidFill>
                  </a:tcPr>
                </a:tc>
                <a:extLst>
                  <a:ext uri="{0D108BD9-81ED-4DB2-BD59-A6C34878D82A}">
                    <a16:rowId xmlns:a16="http://schemas.microsoft.com/office/drawing/2014/main" val="1520919372"/>
                  </a:ext>
                </a:extLst>
              </a:tr>
              <a:tr h="370840">
                <a:tc>
                  <a:txBody>
                    <a:bodyPr/>
                    <a:lstStyle/>
                    <a:p>
                      <a:r>
                        <a:rPr lang="en-US" dirty="0"/>
                        <a:t>Lab Database (Set A)</a:t>
                      </a:r>
                    </a:p>
                  </a:txBody>
                  <a:tcPr>
                    <a:solidFill>
                      <a:srgbClr val="00B050"/>
                    </a:solidFill>
                  </a:tcPr>
                </a:tc>
                <a:tc>
                  <a:txBody>
                    <a:bodyPr/>
                    <a:lstStyle/>
                    <a:p>
                      <a:r>
                        <a:rPr lang="en-US" dirty="0"/>
                        <a:t>15 most recent years</a:t>
                      </a:r>
                    </a:p>
                  </a:txBody>
                  <a:tcPr>
                    <a:solidFill>
                      <a:srgbClr val="00B050"/>
                    </a:solidFill>
                  </a:tcPr>
                </a:tc>
                <a:tc>
                  <a:txBody>
                    <a:bodyPr/>
                    <a:lstStyle/>
                    <a:p>
                      <a:r>
                        <a:rPr lang="en-US" dirty="0"/>
                        <a:t>2008-2022</a:t>
                      </a:r>
                    </a:p>
                  </a:txBody>
                  <a:tcPr>
                    <a:solidFill>
                      <a:srgbClr val="00B050"/>
                    </a:solidFill>
                  </a:tcPr>
                </a:tc>
                <a:extLst>
                  <a:ext uri="{0D108BD9-81ED-4DB2-BD59-A6C34878D82A}">
                    <a16:rowId xmlns:a16="http://schemas.microsoft.com/office/drawing/2014/main" val="1253960627"/>
                  </a:ext>
                </a:extLst>
              </a:tr>
              <a:tr h="370840">
                <a:tc>
                  <a:txBody>
                    <a:bodyPr/>
                    <a:lstStyle/>
                    <a:p>
                      <a:r>
                        <a:rPr lang="en-US" dirty="0"/>
                        <a:t>Benefit Plan Design DB (Set A)</a:t>
                      </a:r>
                    </a:p>
                  </a:txBody>
                  <a:tcPr>
                    <a:solidFill>
                      <a:srgbClr val="00B050"/>
                    </a:solidFill>
                  </a:tcPr>
                </a:tc>
                <a:tc>
                  <a:txBody>
                    <a:bodyPr/>
                    <a:lstStyle/>
                    <a:p>
                      <a:r>
                        <a:rPr lang="en-US" dirty="0"/>
                        <a:t>10 most recent years</a:t>
                      </a:r>
                    </a:p>
                  </a:txBody>
                  <a:tcPr>
                    <a:solidFill>
                      <a:srgbClr val="00B050"/>
                    </a:solidFill>
                  </a:tcPr>
                </a:tc>
                <a:tc>
                  <a:txBody>
                    <a:bodyPr/>
                    <a:lstStyle/>
                    <a:p>
                      <a:r>
                        <a:rPr lang="en-US" dirty="0"/>
                        <a:t>2013-2022</a:t>
                      </a:r>
                    </a:p>
                  </a:txBody>
                  <a:tcPr>
                    <a:solidFill>
                      <a:srgbClr val="00B050"/>
                    </a:solidFill>
                  </a:tcPr>
                </a:tc>
                <a:extLst>
                  <a:ext uri="{0D108BD9-81ED-4DB2-BD59-A6C34878D82A}">
                    <a16:rowId xmlns:a16="http://schemas.microsoft.com/office/drawing/2014/main" val="304815826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Health and Productivity Management DB (Set A)</a:t>
                      </a:r>
                      <a:endParaRPr lang="en-US" dirty="0"/>
                    </a:p>
                  </a:txBody>
                  <a:tcPr>
                    <a:solidFill>
                      <a:srgbClr val="00B050"/>
                    </a:solidFill>
                  </a:tcPr>
                </a:tc>
                <a:tc>
                  <a:txBody>
                    <a:bodyPr/>
                    <a:lstStyle/>
                    <a:p>
                      <a:r>
                        <a:rPr lang="en-US" dirty="0"/>
                        <a:t>10 most recent years</a:t>
                      </a:r>
                    </a:p>
                  </a:txBody>
                  <a:tcPr>
                    <a:solidFill>
                      <a:srgbClr val="00B050"/>
                    </a:solidFill>
                  </a:tcPr>
                </a:tc>
                <a:tc>
                  <a:txBody>
                    <a:bodyPr/>
                    <a:lstStyle/>
                    <a:p>
                      <a:r>
                        <a:rPr lang="en-US" dirty="0"/>
                        <a:t>2013-2022</a:t>
                      </a:r>
                    </a:p>
                  </a:txBody>
                  <a:tcPr>
                    <a:solidFill>
                      <a:srgbClr val="00B050"/>
                    </a:solidFill>
                  </a:tcPr>
                </a:tc>
                <a:extLst>
                  <a:ext uri="{0D108BD9-81ED-4DB2-BD59-A6C34878D82A}">
                    <a16:rowId xmlns:a16="http://schemas.microsoft.com/office/drawing/2014/main" val="112877538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Health Risk Assessment DB (Set A)</a:t>
                      </a:r>
                    </a:p>
                  </a:txBody>
                  <a:tcP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 most recent years</a:t>
                      </a:r>
                    </a:p>
                  </a:txBody>
                  <a:tcPr>
                    <a:solidFill>
                      <a:srgbClr val="00B050"/>
                    </a:solidFill>
                  </a:tcPr>
                </a:tc>
                <a:tc>
                  <a:txBody>
                    <a:bodyPr/>
                    <a:lstStyle/>
                    <a:p>
                      <a:r>
                        <a:rPr lang="en-US" dirty="0"/>
                        <a:t>2013-2022</a:t>
                      </a:r>
                    </a:p>
                  </a:txBody>
                  <a:tcPr>
                    <a:solidFill>
                      <a:srgbClr val="00B050"/>
                    </a:solidFill>
                  </a:tcPr>
                </a:tc>
                <a:extLst>
                  <a:ext uri="{0D108BD9-81ED-4DB2-BD59-A6C34878D82A}">
                    <a16:rowId xmlns:a16="http://schemas.microsoft.com/office/drawing/2014/main" val="1821334220"/>
                  </a:ext>
                </a:extLst>
              </a:tr>
              <a:tr h="370840">
                <a:tc>
                  <a:txBody>
                    <a:bodyPr/>
                    <a:lstStyle/>
                    <a:p>
                      <a:r>
                        <a:rPr lang="en-US" dirty="0"/>
                        <a:t>National Weights</a:t>
                      </a:r>
                    </a:p>
                  </a:txBody>
                  <a:tcPr>
                    <a:solidFill>
                      <a:srgbClr val="00B050"/>
                    </a:solidFill>
                  </a:tcPr>
                </a:tc>
                <a:tc>
                  <a:txBody>
                    <a:bodyPr/>
                    <a:lstStyle/>
                    <a:p>
                      <a:r>
                        <a:rPr lang="en-US" dirty="0"/>
                        <a:t>15 most recent years</a:t>
                      </a:r>
                    </a:p>
                  </a:txBody>
                  <a:tcPr>
                    <a:solidFill>
                      <a:srgbClr val="00B050"/>
                    </a:solidFill>
                  </a:tcPr>
                </a:tc>
                <a:tc>
                  <a:txBody>
                    <a:bodyPr/>
                    <a:lstStyle/>
                    <a:p>
                      <a:r>
                        <a:rPr lang="en-US" dirty="0"/>
                        <a:t>2008-2022</a:t>
                      </a:r>
                    </a:p>
                  </a:txBody>
                  <a:tcPr>
                    <a:solidFill>
                      <a:srgbClr val="00B050"/>
                    </a:solidFill>
                  </a:tcPr>
                </a:tc>
                <a:extLst>
                  <a:ext uri="{0D108BD9-81ED-4DB2-BD59-A6C34878D82A}">
                    <a16:rowId xmlns:a16="http://schemas.microsoft.com/office/drawing/2014/main" val="680910754"/>
                  </a:ext>
                </a:extLst>
              </a:tr>
              <a:tr h="370840">
                <a:tc>
                  <a:txBody>
                    <a:bodyPr/>
                    <a:lstStyle/>
                    <a:p>
                      <a:r>
                        <a:rPr lang="en-US" dirty="0"/>
                        <a:t>Dental DB</a:t>
                      </a:r>
                    </a:p>
                  </a:txBody>
                  <a:tcPr>
                    <a:solidFill>
                      <a:schemeClr val="accent5">
                        <a:lumMod val="40000"/>
                        <a:lumOff val="60000"/>
                      </a:schemeClr>
                    </a:solidFill>
                  </a:tcPr>
                </a:tc>
                <a:tc>
                  <a:txBody>
                    <a:bodyPr/>
                    <a:lstStyle/>
                    <a:p>
                      <a:r>
                        <a:rPr lang="en-US" dirty="0"/>
                        <a:t>15 most recent years</a:t>
                      </a:r>
                    </a:p>
                  </a:txBody>
                  <a:tcPr>
                    <a:solidFill>
                      <a:schemeClr val="accent5">
                        <a:lumMod val="40000"/>
                        <a:lumOff val="60000"/>
                      </a:schemeClr>
                    </a:solidFill>
                  </a:tcPr>
                </a:tc>
                <a:tc>
                  <a:txBody>
                    <a:bodyPr/>
                    <a:lstStyle/>
                    <a:p>
                      <a:r>
                        <a:rPr lang="en-US" dirty="0"/>
                        <a:t>2008-2022</a:t>
                      </a:r>
                    </a:p>
                  </a:txBody>
                  <a:tcPr>
                    <a:solidFill>
                      <a:schemeClr val="accent5">
                        <a:lumMod val="40000"/>
                        <a:lumOff val="60000"/>
                      </a:schemeClr>
                    </a:solidFill>
                  </a:tcPr>
                </a:tc>
                <a:extLst>
                  <a:ext uri="{0D108BD9-81ED-4DB2-BD59-A6C34878D82A}">
                    <a16:rowId xmlns:a16="http://schemas.microsoft.com/office/drawing/2014/main" val="1990888013"/>
                  </a:ext>
                </a:extLst>
              </a:tr>
              <a:tr h="370840">
                <a:tc>
                  <a:txBody>
                    <a:bodyPr/>
                    <a:lstStyle/>
                    <a:p>
                      <a:r>
                        <a:rPr lang="en-US" dirty="0"/>
                        <a:t>Multi-State Medicaid DB</a:t>
                      </a:r>
                    </a:p>
                  </a:txBody>
                  <a:tcPr>
                    <a:solidFill>
                      <a:schemeClr val="accent4">
                        <a:lumMod val="60000"/>
                        <a:lumOff val="40000"/>
                      </a:schemeClr>
                    </a:solidFill>
                  </a:tcPr>
                </a:tc>
                <a:tc>
                  <a:txBody>
                    <a:bodyPr/>
                    <a:lstStyle/>
                    <a:p>
                      <a:r>
                        <a:rPr lang="en-US" dirty="0"/>
                        <a:t>15 most recent years</a:t>
                      </a:r>
                    </a:p>
                  </a:txBody>
                  <a:tcPr>
                    <a:solidFill>
                      <a:schemeClr val="accent4">
                        <a:lumMod val="60000"/>
                        <a:lumOff val="40000"/>
                      </a:schemeClr>
                    </a:solidFill>
                  </a:tcPr>
                </a:tc>
                <a:tc>
                  <a:txBody>
                    <a:bodyPr/>
                    <a:lstStyle/>
                    <a:p>
                      <a:r>
                        <a:rPr lang="en-US" dirty="0"/>
                        <a:t>2008-2022</a:t>
                      </a:r>
                    </a:p>
                  </a:txBody>
                  <a:tcPr>
                    <a:solidFill>
                      <a:schemeClr val="accent4">
                        <a:lumMod val="60000"/>
                        <a:lumOff val="40000"/>
                      </a:schemeClr>
                    </a:solidFill>
                  </a:tcPr>
                </a:tc>
                <a:extLst>
                  <a:ext uri="{0D108BD9-81ED-4DB2-BD59-A6C34878D82A}">
                    <a16:rowId xmlns:a16="http://schemas.microsoft.com/office/drawing/2014/main" val="1728270033"/>
                  </a:ext>
                </a:extLst>
              </a:tr>
              <a:tr h="370840">
                <a:tc>
                  <a:txBody>
                    <a:bodyPr/>
                    <a:lstStyle/>
                    <a:p>
                      <a:r>
                        <a:rPr lang="en-US" dirty="0"/>
                        <a:t>Interim updates (Medicaid)</a:t>
                      </a:r>
                    </a:p>
                  </a:txBody>
                  <a:tcPr>
                    <a:solidFill>
                      <a:schemeClr val="accent4">
                        <a:lumMod val="60000"/>
                        <a:lumOff val="40000"/>
                      </a:schemeClr>
                    </a:solidFill>
                  </a:tcPr>
                </a:tc>
                <a:tc>
                  <a:txBody>
                    <a:bodyPr/>
                    <a:lstStyle/>
                    <a:p>
                      <a:r>
                        <a:rPr lang="en-US" dirty="0"/>
                        <a:t>2 updates annually</a:t>
                      </a:r>
                    </a:p>
                  </a:txBody>
                  <a:tcPr>
                    <a:solidFill>
                      <a:schemeClr val="accent4">
                        <a:lumMod val="60000"/>
                        <a:lumOff val="40000"/>
                      </a:schemeClr>
                    </a:solidFill>
                  </a:tcPr>
                </a:tc>
                <a:tc>
                  <a:txBody>
                    <a:bodyPr/>
                    <a:lstStyle/>
                    <a:p>
                      <a:r>
                        <a:rPr lang="en-US" dirty="0"/>
                        <a:t>1/1/2023-6/30/2023</a:t>
                      </a:r>
                    </a:p>
                  </a:txBody>
                  <a:tcPr>
                    <a:solidFill>
                      <a:schemeClr val="accent4">
                        <a:lumMod val="60000"/>
                        <a:lumOff val="40000"/>
                      </a:schemeClr>
                    </a:solidFill>
                  </a:tcPr>
                </a:tc>
                <a:extLst>
                  <a:ext uri="{0D108BD9-81ED-4DB2-BD59-A6C34878D82A}">
                    <a16:rowId xmlns:a16="http://schemas.microsoft.com/office/drawing/2014/main" val="2073719867"/>
                  </a:ext>
                </a:extLst>
              </a:tr>
              <a:tr h="370840">
                <a:tc>
                  <a:txBody>
                    <a:bodyPr/>
                    <a:lstStyle/>
                    <a:p>
                      <a:r>
                        <a:rPr lang="en-US" strike="sngStrike" dirty="0">
                          <a:effectLst/>
                        </a:rPr>
                        <a:t>Commercial/Medicare Mortality Edition </a:t>
                      </a:r>
                      <a:r>
                        <a:rPr lang="en-US" strike="noStrike" dirty="0">
                          <a:effectLst/>
                        </a:rPr>
                        <a:t>(see notes)</a:t>
                      </a:r>
                      <a:endParaRPr lang="en-US" strike="sngStrike" dirty="0">
                        <a:effectLst/>
                      </a:endParaRPr>
                    </a:p>
                  </a:txBody>
                  <a:tcPr>
                    <a:solidFill>
                      <a:srgbClr val="C00000"/>
                    </a:solidFill>
                  </a:tcPr>
                </a:tc>
                <a:tc>
                  <a:txBody>
                    <a:bodyPr/>
                    <a:lstStyle/>
                    <a:p>
                      <a:r>
                        <a:rPr lang="en-US" strike="sngStrike" dirty="0"/>
                        <a:t>10 most recent years</a:t>
                      </a:r>
                    </a:p>
                  </a:txBody>
                  <a:tcPr>
                    <a:solidFill>
                      <a:srgbClr val="C00000"/>
                    </a:solidFill>
                  </a:tcPr>
                </a:tc>
                <a:tc>
                  <a:txBody>
                    <a:bodyPr/>
                    <a:lstStyle/>
                    <a:p>
                      <a:r>
                        <a:rPr lang="en-US" strike="sngStrike" dirty="0"/>
                        <a:t>2013-2022</a:t>
                      </a:r>
                    </a:p>
                  </a:txBody>
                  <a:tcPr>
                    <a:solidFill>
                      <a:srgbClr val="C00000"/>
                    </a:solidFill>
                  </a:tcPr>
                </a:tc>
                <a:extLst>
                  <a:ext uri="{0D108BD9-81ED-4DB2-BD59-A6C34878D82A}">
                    <a16:rowId xmlns:a16="http://schemas.microsoft.com/office/drawing/2014/main" val="2257810965"/>
                  </a:ext>
                </a:extLst>
              </a:tr>
            </a:tbl>
          </a:graphicData>
        </a:graphic>
      </p:graphicFrame>
      <p:pic>
        <p:nvPicPr>
          <p:cNvPr id="4" name="Graphic 3" descr="Stopwatch 50% outline">
            <a:extLst>
              <a:ext uri="{FF2B5EF4-FFF2-40B4-BE49-F238E27FC236}">
                <a16:creationId xmlns:a16="http://schemas.microsoft.com/office/drawing/2014/main" id="{8D776B3A-E7A6-570B-73BC-B7512F66D6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350752" y="2108899"/>
            <a:ext cx="463296" cy="463296"/>
          </a:xfrm>
          <a:prstGeom prst="rect">
            <a:avLst/>
          </a:prstGeom>
        </p:spPr>
      </p:pic>
    </p:spTree>
    <p:extLst>
      <p:ext uri="{BB962C8B-B14F-4D97-AF65-F5344CB8AC3E}">
        <p14:creationId xmlns:p14="http://schemas.microsoft.com/office/powerpoint/2010/main" val="3587304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B68EA-301E-025A-7E27-CEB8EE7F0EF6}"/>
              </a:ext>
            </a:extLst>
          </p:cNvPr>
          <p:cNvSpPr>
            <a:spLocks noGrp="1"/>
          </p:cNvSpPr>
          <p:nvPr>
            <p:ph type="title"/>
          </p:nvPr>
        </p:nvSpPr>
        <p:spPr/>
        <p:txBody>
          <a:bodyPr/>
          <a:lstStyle/>
          <a:p>
            <a:r>
              <a:rPr lang="en-US" dirty="0"/>
              <a:t>Demographic differences between Set A and Medicaid</a:t>
            </a:r>
          </a:p>
        </p:txBody>
      </p:sp>
      <p:graphicFrame>
        <p:nvGraphicFramePr>
          <p:cNvPr id="4" name="Content Placeholder 3">
            <a:extLst>
              <a:ext uri="{FF2B5EF4-FFF2-40B4-BE49-F238E27FC236}">
                <a16:creationId xmlns:a16="http://schemas.microsoft.com/office/drawing/2014/main" id="{96A40E4A-4CC7-4B4A-9979-3DAECCA98D5A}"/>
              </a:ext>
            </a:extLst>
          </p:cNvPr>
          <p:cNvGraphicFramePr>
            <a:graphicFrameLocks noGrp="1"/>
          </p:cNvGraphicFramePr>
          <p:nvPr>
            <p:ph idx="1"/>
            <p:extLst>
              <p:ext uri="{D42A27DB-BD31-4B8C-83A1-F6EECF244321}">
                <p14:modId xmlns:p14="http://schemas.microsoft.com/office/powerpoint/2010/main" val="2807871633"/>
              </p:ext>
            </p:extLst>
          </p:nvPr>
        </p:nvGraphicFramePr>
        <p:xfrm>
          <a:off x="838200" y="1825625"/>
          <a:ext cx="10515600" cy="11125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732365241"/>
                    </a:ext>
                  </a:extLst>
                </a:gridCol>
                <a:gridCol w="2628900">
                  <a:extLst>
                    <a:ext uri="{9D8B030D-6E8A-4147-A177-3AD203B41FA5}">
                      <a16:colId xmlns:a16="http://schemas.microsoft.com/office/drawing/2014/main" val="2963785461"/>
                    </a:ext>
                  </a:extLst>
                </a:gridCol>
                <a:gridCol w="2628900">
                  <a:extLst>
                    <a:ext uri="{9D8B030D-6E8A-4147-A177-3AD203B41FA5}">
                      <a16:colId xmlns:a16="http://schemas.microsoft.com/office/drawing/2014/main" val="407199252"/>
                    </a:ext>
                  </a:extLst>
                </a:gridCol>
                <a:gridCol w="2628900">
                  <a:extLst>
                    <a:ext uri="{9D8B030D-6E8A-4147-A177-3AD203B41FA5}">
                      <a16:colId xmlns:a16="http://schemas.microsoft.com/office/drawing/2014/main" val="1132695005"/>
                    </a:ext>
                  </a:extLst>
                </a:gridCol>
              </a:tblGrid>
              <a:tr h="370840">
                <a:tc>
                  <a:txBody>
                    <a:bodyPr/>
                    <a:lstStyle/>
                    <a:p>
                      <a:r>
                        <a:rPr lang="en-US" dirty="0"/>
                        <a:t>Dataset</a:t>
                      </a:r>
                    </a:p>
                  </a:txBody>
                  <a:tcPr/>
                </a:tc>
                <a:tc>
                  <a:txBody>
                    <a:bodyPr/>
                    <a:lstStyle/>
                    <a:p>
                      <a:r>
                        <a:rPr lang="en-US" sz="1600" dirty="0"/>
                        <a:t>STDRACE</a:t>
                      </a:r>
                    </a:p>
                  </a:txBody>
                  <a:tcPr/>
                </a:tc>
                <a:tc>
                  <a:txBody>
                    <a:bodyPr/>
                    <a:lstStyle/>
                    <a:p>
                      <a:r>
                        <a:rPr lang="en-US" sz="1600" dirty="0"/>
                        <a:t>REGION/EGEOLOC/MSA</a:t>
                      </a:r>
                    </a:p>
                  </a:txBody>
                  <a:tcPr/>
                </a:tc>
                <a:tc>
                  <a:txBody>
                    <a:bodyPr/>
                    <a:lstStyle/>
                    <a:p>
                      <a:r>
                        <a:rPr lang="en-US" sz="1600" dirty="0"/>
                        <a:t>AGE/AGEGRP</a:t>
                      </a:r>
                    </a:p>
                  </a:txBody>
                  <a:tcPr/>
                </a:tc>
                <a:extLst>
                  <a:ext uri="{0D108BD9-81ED-4DB2-BD59-A6C34878D82A}">
                    <a16:rowId xmlns:a16="http://schemas.microsoft.com/office/drawing/2014/main" val="3834891371"/>
                  </a:ext>
                </a:extLst>
              </a:tr>
              <a:tr h="370840">
                <a:tc>
                  <a:txBody>
                    <a:bodyPr/>
                    <a:lstStyle/>
                    <a:p>
                      <a:r>
                        <a:rPr lang="en-US" dirty="0"/>
                        <a:t>Commercial/Medicare</a:t>
                      </a:r>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extLst>
                  <a:ext uri="{0D108BD9-81ED-4DB2-BD59-A6C34878D82A}">
                    <a16:rowId xmlns:a16="http://schemas.microsoft.com/office/drawing/2014/main" val="3060893281"/>
                  </a:ext>
                </a:extLst>
              </a:tr>
              <a:tr h="370840">
                <a:tc>
                  <a:txBody>
                    <a:bodyPr/>
                    <a:lstStyle/>
                    <a:p>
                      <a:r>
                        <a:rPr lang="en-US" dirty="0"/>
                        <a:t>Medicaid</a:t>
                      </a:r>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r>
                        <a:rPr lang="en-US" dirty="0" err="1"/>
                        <a:t>tbd</a:t>
                      </a:r>
                      <a:r>
                        <a:rPr lang="en-US" dirty="0"/>
                        <a:t> in-house)</a:t>
                      </a:r>
                    </a:p>
                  </a:txBody>
                  <a:tcPr/>
                </a:tc>
                <a:extLst>
                  <a:ext uri="{0D108BD9-81ED-4DB2-BD59-A6C34878D82A}">
                    <a16:rowId xmlns:a16="http://schemas.microsoft.com/office/drawing/2014/main" val="2271745802"/>
                  </a:ext>
                </a:extLst>
              </a:tr>
            </a:tbl>
          </a:graphicData>
        </a:graphic>
      </p:graphicFrame>
      <p:graphicFrame>
        <p:nvGraphicFramePr>
          <p:cNvPr id="5" name="Table 4">
            <a:extLst>
              <a:ext uri="{FF2B5EF4-FFF2-40B4-BE49-F238E27FC236}">
                <a16:creationId xmlns:a16="http://schemas.microsoft.com/office/drawing/2014/main" id="{0DA082CA-14AA-74F8-7700-47DECC622596}"/>
              </a:ext>
            </a:extLst>
          </p:cNvPr>
          <p:cNvGraphicFramePr>
            <a:graphicFrameLocks noGrp="1"/>
          </p:cNvGraphicFramePr>
          <p:nvPr>
            <p:extLst>
              <p:ext uri="{D42A27DB-BD31-4B8C-83A1-F6EECF244321}">
                <p14:modId xmlns:p14="http://schemas.microsoft.com/office/powerpoint/2010/main" val="1506280373"/>
              </p:ext>
            </p:extLst>
          </p:nvPr>
        </p:nvGraphicFramePr>
        <p:xfrm>
          <a:off x="838200" y="3716253"/>
          <a:ext cx="9572740" cy="1112520"/>
        </p:xfrm>
        <a:graphic>
          <a:graphicData uri="http://schemas.openxmlformats.org/drawingml/2006/table">
            <a:tbl>
              <a:tblPr firstRow="1" bandRow="1">
                <a:tableStyleId>{5C22544A-7EE6-4342-B048-85BDC9FD1C3A}</a:tableStyleId>
              </a:tblPr>
              <a:tblGrid>
                <a:gridCol w="2393185">
                  <a:extLst>
                    <a:ext uri="{9D8B030D-6E8A-4147-A177-3AD203B41FA5}">
                      <a16:colId xmlns:a16="http://schemas.microsoft.com/office/drawing/2014/main" val="3977632860"/>
                    </a:ext>
                  </a:extLst>
                </a:gridCol>
                <a:gridCol w="2393185">
                  <a:extLst>
                    <a:ext uri="{9D8B030D-6E8A-4147-A177-3AD203B41FA5}">
                      <a16:colId xmlns:a16="http://schemas.microsoft.com/office/drawing/2014/main" val="38351995"/>
                    </a:ext>
                  </a:extLst>
                </a:gridCol>
                <a:gridCol w="2393185">
                  <a:extLst>
                    <a:ext uri="{9D8B030D-6E8A-4147-A177-3AD203B41FA5}">
                      <a16:colId xmlns:a16="http://schemas.microsoft.com/office/drawing/2014/main" val="1354390642"/>
                    </a:ext>
                  </a:extLst>
                </a:gridCol>
                <a:gridCol w="2393185">
                  <a:extLst>
                    <a:ext uri="{9D8B030D-6E8A-4147-A177-3AD203B41FA5}">
                      <a16:colId xmlns:a16="http://schemas.microsoft.com/office/drawing/2014/main" val="4214350328"/>
                    </a:ext>
                  </a:extLst>
                </a:gridCol>
              </a:tblGrid>
              <a:tr h="370840">
                <a:tc>
                  <a:txBody>
                    <a:bodyPr/>
                    <a:lstStyle/>
                    <a:p>
                      <a:r>
                        <a:rPr lang="en-US" dirty="0"/>
                        <a:t>Set A</a:t>
                      </a:r>
                    </a:p>
                  </a:txBody>
                  <a:tcPr/>
                </a:tc>
                <a:tc>
                  <a:txBody>
                    <a:bodyPr/>
                    <a:lstStyle/>
                    <a:p>
                      <a:r>
                        <a:rPr lang="en-US" dirty="0"/>
                        <a:t>Distinct Enrollees</a:t>
                      </a:r>
                    </a:p>
                  </a:txBody>
                  <a:tcPr/>
                </a:tc>
                <a:tc>
                  <a:txBody>
                    <a:bodyPr/>
                    <a:lstStyle/>
                    <a:p>
                      <a:r>
                        <a:rPr lang="en-US" dirty="0"/>
                        <a:t>Male</a:t>
                      </a:r>
                    </a:p>
                  </a:txBody>
                  <a:tcPr/>
                </a:tc>
                <a:tc>
                  <a:txBody>
                    <a:bodyPr/>
                    <a:lstStyle/>
                    <a:p>
                      <a:r>
                        <a:rPr lang="en-US" dirty="0"/>
                        <a:t>Female</a:t>
                      </a:r>
                    </a:p>
                  </a:txBody>
                  <a:tcPr/>
                </a:tc>
                <a:extLst>
                  <a:ext uri="{0D108BD9-81ED-4DB2-BD59-A6C34878D82A}">
                    <a16:rowId xmlns:a16="http://schemas.microsoft.com/office/drawing/2014/main" val="408573522"/>
                  </a:ext>
                </a:extLst>
              </a:tr>
              <a:tr h="370840">
                <a:tc>
                  <a:txBody>
                    <a:bodyPr/>
                    <a:lstStyle/>
                    <a:p>
                      <a:r>
                        <a:rPr lang="en-US" dirty="0"/>
                        <a:t>Commercial	</a:t>
                      </a:r>
                    </a:p>
                  </a:txBody>
                  <a:tcPr/>
                </a:tc>
                <a:tc>
                  <a:txBody>
                    <a:bodyPr/>
                    <a:lstStyle/>
                    <a:p>
                      <a:r>
                        <a:rPr lang="en-US" dirty="0"/>
                        <a:t>191,637,949</a:t>
                      </a:r>
                    </a:p>
                  </a:txBody>
                  <a:tcPr/>
                </a:tc>
                <a:tc>
                  <a:txBody>
                    <a:bodyPr/>
                    <a:lstStyle/>
                    <a:p>
                      <a:r>
                        <a:rPr lang="en-US" dirty="0"/>
                        <a:t>93,907,403 (49%)</a:t>
                      </a:r>
                    </a:p>
                  </a:txBody>
                  <a:tcPr/>
                </a:tc>
                <a:tc>
                  <a:txBody>
                    <a:bodyPr/>
                    <a:lstStyle/>
                    <a:p>
                      <a:r>
                        <a:rPr lang="en-US" dirty="0"/>
                        <a:t>97,730,546 (51%)</a:t>
                      </a:r>
                    </a:p>
                  </a:txBody>
                  <a:tcPr/>
                </a:tc>
                <a:extLst>
                  <a:ext uri="{0D108BD9-81ED-4DB2-BD59-A6C34878D82A}">
                    <a16:rowId xmlns:a16="http://schemas.microsoft.com/office/drawing/2014/main" val="891696752"/>
                  </a:ext>
                </a:extLst>
              </a:tr>
              <a:tr h="370840">
                <a:tc>
                  <a:txBody>
                    <a:bodyPr/>
                    <a:lstStyle/>
                    <a:p>
                      <a:r>
                        <a:rPr lang="en-US" dirty="0"/>
                        <a:t>Medicare</a:t>
                      </a:r>
                    </a:p>
                  </a:txBody>
                  <a:tcPr/>
                </a:tc>
                <a:tc>
                  <a:txBody>
                    <a:bodyPr/>
                    <a:lstStyle/>
                    <a:p>
                      <a:r>
                        <a:rPr lang="en-US" dirty="0"/>
                        <a:t>12,553,304</a:t>
                      </a:r>
                    </a:p>
                  </a:txBody>
                  <a:tcPr/>
                </a:tc>
                <a:tc>
                  <a:txBody>
                    <a:bodyPr/>
                    <a:lstStyle/>
                    <a:p>
                      <a:r>
                        <a:rPr lang="en-US" dirty="0"/>
                        <a:t>5,628,979 (45%)</a:t>
                      </a:r>
                    </a:p>
                  </a:txBody>
                  <a:tcPr/>
                </a:tc>
                <a:tc>
                  <a:txBody>
                    <a:bodyPr/>
                    <a:lstStyle/>
                    <a:p>
                      <a:r>
                        <a:rPr lang="en-US" dirty="0"/>
                        <a:t>6,924,325 (55%)</a:t>
                      </a:r>
                    </a:p>
                  </a:txBody>
                  <a:tcPr/>
                </a:tc>
                <a:extLst>
                  <a:ext uri="{0D108BD9-81ED-4DB2-BD59-A6C34878D82A}">
                    <a16:rowId xmlns:a16="http://schemas.microsoft.com/office/drawing/2014/main" val="26311805"/>
                  </a:ext>
                </a:extLst>
              </a:tr>
            </a:tbl>
          </a:graphicData>
        </a:graphic>
      </p:graphicFrame>
      <p:graphicFrame>
        <p:nvGraphicFramePr>
          <p:cNvPr id="6" name="Table 5">
            <a:extLst>
              <a:ext uri="{FF2B5EF4-FFF2-40B4-BE49-F238E27FC236}">
                <a16:creationId xmlns:a16="http://schemas.microsoft.com/office/drawing/2014/main" id="{C74798C6-6192-BACE-6E57-8AAC1DFBE0F5}"/>
              </a:ext>
            </a:extLst>
          </p:cNvPr>
          <p:cNvGraphicFramePr>
            <a:graphicFrameLocks noGrp="1"/>
          </p:cNvGraphicFramePr>
          <p:nvPr>
            <p:extLst>
              <p:ext uri="{D42A27DB-BD31-4B8C-83A1-F6EECF244321}">
                <p14:modId xmlns:p14="http://schemas.microsoft.com/office/powerpoint/2010/main" val="1540189635"/>
              </p:ext>
            </p:extLst>
          </p:nvPr>
        </p:nvGraphicFramePr>
        <p:xfrm>
          <a:off x="838200" y="5236041"/>
          <a:ext cx="9572740" cy="741680"/>
        </p:xfrm>
        <a:graphic>
          <a:graphicData uri="http://schemas.openxmlformats.org/drawingml/2006/table">
            <a:tbl>
              <a:tblPr firstRow="1" bandRow="1">
                <a:tableStyleId>{5C22544A-7EE6-4342-B048-85BDC9FD1C3A}</a:tableStyleId>
              </a:tblPr>
              <a:tblGrid>
                <a:gridCol w="2425879">
                  <a:extLst>
                    <a:ext uri="{9D8B030D-6E8A-4147-A177-3AD203B41FA5}">
                      <a16:colId xmlns:a16="http://schemas.microsoft.com/office/drawing/2014/main" val="4252742613"/>
                    </a:ext>
                  </a:extLst>
                </a:gridCol>
                <a:gridCol w="2382287">
                  <a:extLst>
                    <a:ext uri="{9D8B030D-6E8A-4147-A177-3AD203B41FA5}">
                      <a16:colId xmlns:a16="http://schemas.microsoft.com/office/drawing/2014/main" val="3922933917"/>
                    </a:ext>
                  </a:extLst>
                </a:gridCol>
                <a:gridCol w="2382287">
                  <a:extLst>
                    <a:ext uri="{9D8B030D-6E8A-4147-A177-3AD203B41FA5}">
                      <a16:colId xmlns:a16="http://schemas.microsoft.com/office/drawing/2014/main" val="1151887748"/>
                    </a:ext>
                  </a:extLst>
                </a:gridCol>
                <a:gridCol w="2382287">
                  <a:extLst>
                    <a:ext uri="{9D8B030D-6E8A-4147-A177-3AD203B41FA5}">
                      <a16:colId xmlns:a16="http://schemas.microsoft.com/office/drawing/2014/main" val="391199779"/>
                    </a:ext>
                  </a:extLst>
                </a:gridCol>
              </a:tblGrid>
              <a:tr h="370840">
                <a:tc>
                  <a:txBody>
                    <a:bodyPr/>
                    <a:lstStyle/>
                    <a:p>
                      <a:r>
                        <a:rPr lang="en-US" dirty="0"/>
                        <a:t>Medicaid</a:t>
                      </a:r>
                    </a:p>
                  </a:txBody>
                  <a:tcPr/>
                </a:tc>
                <a:tc>
                  <a:txBody>
                    <a:bodyPr/>
                    <a:lstStyle/>
                    <a:p>
                      <a:r>
                        <a:rPr lang="en-US" dirty="0"/>
                        <a:t>Distinct Enrollees</a:t>
                      </a:r>
                    </a:p>
                  </a:txBody>
                  <a:tcPr/>
                </a:tc>
                <a:tc>
                  <a:txBody>
                    <a:bodyPr/>
                    <a:lstStyle/>
                    <a:p>
                      <a:r>
                        <a:rPr lang="en-US" dirty="0"/>
                        <a:t>Male</a:t>
                      </a:r>
                    </a:p>
                  </a:txBody>
                  <a:tcPr/>
                </a:tc>
                <a:tc>
                  <a:txBody>
                    <a:bodyPr/>
                    <a:lstStyle/>
                    <a:p>
                      <a:r>
                        <a:rPr lang="en-US" dirty="0"/>
                        <a:t>Female</a:t>
                      </a:r>
                    </a:p>
                  </a:txBody>
                  <a:tcPr/>
                </a:tc>
                <a:extLst>
                  <a:ext uri="{0D108BD9-81ED-4DB2-BD59-A6C34878D82A}">
                    <a16:rowId xmlns:a16="http://schemas.microsoft.com/office/drawing/2014/main" val="1122552095"/>
                  </a:ext>
                </a:extLst>
              </a:tr>
              <a:tr h="370840">
                <a:tc>
                  <a:txBody>
                    <a:bodyPr/>
                    <a:lstStyle/>
                    <a:p>
                      <a:r>
                        <a:rPr lang="en-US" dirty="0"/>
                        <a:t>Medicaid</a:t>
                      </a:r>
                    </a:p>
                  </a:txBody>
                  <a:tcPr/>
                </a:tc>
                <a:tc>
                  <a:txBody>
                    <a:bodyPr/>
                    <a:lstStyle/>
                    <a:p>
                      <a:r>
                        <a:rPr lang="en-US" dirty="0"/>
                        <a:t>35,130,822</a:t>
                      </a:r>
                    </a:p>
                  </a:txBody>
                  <a:tcPr/>
                </a:tc>
                <a:tc>
                  <a:txBody>
                    <a:bodyPr/>
                    <a:lstStyle/>
                    <a:p>
                      <a:r>
                        <a:rPr lang="en-US" dirty="0"/>
                        <a:t>15,626,990 (45%)</a:t>
                      </a:r>
                    </a:p>
                  </a:txBody>
                  <a:tcPr/>
                </a:tc>
                <a:tc>
                  <a:txBody>
                    <a:bodyPr/>
                    <a:lstStyle/>
                    <a:p>
                      <a:r>
                        <a:rPr lang="en-US" dirty="0"/>
                        <a:t>19,574,007 (55%)</a:t>
                      </a:r>
                    </a:p>
                  </a:txBody>
                  <a:tcPr/>
                </a:tc>
                <a:extLst>
                  <a:ext uri="{0D108BD9-81ED-4DB2-BD59-A6C34878D82A}">
                    <a16:rowId xmlns:a16="http://schemas.microsoft.com/office/drawing/2014/main" val="3298349730"/>
                  </a:ext>
                </a:extLst>
              </a:tr>
            </a:tbl>
          </a:graphicData>
        </a:graphic>
      </p:graphicFrame>
    </p:spTree>
    <p:extLst>
      <p:ext uri="{BB962C8B-B14F-4D97-AF65-F5344CB8AC3E}">
        <p14:creationId xmlns:p14="http://schemas.microsoft.com/office/powerpoint/2010/main" val="2536324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F666-B8AC-B934-4BA4-E43A34136832}"/>
              </a:ext>
            </a:extLst>
          </p:cNvPr>
          <p:cNvSpPr>
            <a:spLocks noGrp="1"/>
          </p:cNvSpPr>
          <p:nvPr>
            <p:ph type="title"/>
          </p:nvPr>
        </p:nvSpPr>
        <p:spPr/>
        <p:txBody>
          <a:bodyPr/>
          <a:lstStyle/>
          <a:p>
            <a:r>
              <a:rPr lang="en-US" dirty="0"/>
              <a:t>Set A – Overview (2008-SEP2023)</a:t>
            </a:r>
          </a:p>
        </p:txBody>
      </p:sp>
      <p:sp>
        <p:nvSpPr>
          <p:cNvPr id="3" name="Content Placeholder 2">
            <a:extLst>
              <a:ext uri="{FF2B5EF4-FFF2-40B4-BE49-F238E27FC236}">
                <a16:creationId xmlns:a16="http://schemas.microsoft.com/office/drawing/2014/main" id="{A7501DDC-CBCB-36B2-FE42-773AE39F0051}"/>
              </a:ext>
            </a:extLst>
          </p:cNvPr>
          <p:cNvSpPr>
            <a:spLocks noGrp="1"/>
          </p:cNvSpPr>
          <p:nvPr>
            <p:ph idx="1"/>
          </p:nvPr>
        </p:nvSpPr>
        <p:spPr/>
        <p:txBody>
          <a:bodyPr>
            <a:normAutofit/>
          </a:bodyPr>
          <a:lstStyle/>
          <a:p>
            <a:r>
              <a:rPr lang="en-US" sz="2000" dirty="0"/>
              <a:t>200,773,748 Enrollees – 198,883,087,291 days of eligibility </a:t>
            </a:r>
          </a:p>
          <a:p>
            <a:r>
              <a:rPr lang="en-US" sz="2000" dirty="0">
                <a:solidFill>
                  <a:srgbClr val="000000"/>
                </a:solidFill>
              </a:rPr>
              <a:t>61,637,833 Enrollees have at least one span of three years of continuous eligibility where days of eligibility during the calendar years is &gt;=90% of the year.</a:t>
            </a:r>
          </a:p>
          <a:p>
            <a:r>
              <a:rPr lang="en-US" sz="2000" dirty="0">
                <a:solidFill>
                  <a:srgbClr val="000000"/>
                </a:solidFill>
              </a:rPr>
              <a:t>38,886,127 Enrollees have at least one span of five years of continuous eligibility where days of eligibility during the calendar years is &gt;=90% of the year.</a:t>
            </a:r>
            <a:endParaRPr lang="en-US" sz="2000" dirty="0"/>
          </a:p>
          <a:p>
            <a:r>
              <a:rPr lang="en-US" sz="2000" dirty="0"/>
              <a:t>1,044,230 Enrollees are </a:t>
            </a:r>
            <a:r>
              <a:rPr lang="en-US" sz="2000" u="sng" dirty="0"/>
              <a:t>continuously eligible &gt;=90% of the year from 2008-SEP2023</a:t>
            </a:r>
            <a:r>
              <a:rPr lang="en-US" sz="2000" dirty="0"/>
              <a:t>. </a:t>
            </a:r>
          </a:p>
          <a:p>
            <a:r>
              <a:rPr lang="en-US" sz="2000" dirty="0"/>
              <a:t>~10.3B unique diagnostic “events” (</a:t>
            </a:r>
            <a:r>
              <a:rPr lang="en-US" sz="2000" dirty="0" err="1"/>
              <a:t>enrolid|svcdate|diag_cd</a:t>
            </a:r>
            <a:r>
              <a:rPr lang="en-US" sz="2000" dirty="0"/>
              <a:t> tuples)</a:t>
            </a:r>
          </a:p>
          <a:p>
            <a:r>
              <a:rPr lang="en-US" sz="2000" dirty="0"/>
              <a:t>~12B unique services (</a:t>
            </a:r>
            <a:r>
              <a:rPr lang="en-US" sz="2000" dirty="0" err="1"/>
              <a:t>enrolid|svcdate|proccd</a:t>
            </a:r>
            <a:r>
              <a:rPr lang="en-US" sz="2000" dirty="0"/>
              <a:t> tuples)</a:t>
            </a:r>
          </a:p>
          <a:p>
            <a:r>
              <a:rPr lang="en-US" sz="2000" dirty="0"/>
              <a:t>635,070,000 Outpatient Prescriptions that map to </a:t>
            </a:r>
            <a:r>
              <a:rPr lang="en-US" sz="2000" dirty="0" err="1"/>
              <a:t>Medispan</a:t>
            </a:r>
            <a:r>
              <a:rPr lang="en-US" sz="2000" dirty="0"/>
              <a:t> GPI (another in-house licensed reference set). Of 1,539,179 that do not map to </a:t>
            </a:r>
            <a:r>
              <a:rPr lang="en-US" sz="2000" dirty="0" err="1"/>
              <a:t>Medispan</a:t>
            </a:r>
            <a:r>
              <a:rPr lang="en-US" sz="2000" dirty="0"/>
              <a:t> GPI, 1,496,991 do have drug information available in the REDBOOK reference table that accompanies the Merative prescription data. </a:t>
            </a:r>
          </a:p>
          <a:p>
            <a:endParaRPr lang="en-US" dirty="0"/>
          </a:p>
        </p:txBody>
      </p:sp>
    </p:spTree>
    <p:extLst>
      <p:ext uri="{BB962C8B-B14F-4D97-AF65-F5344CB8AC3E}">
        <p14:creationId xmlns:p14="http://schemas.microsoft.com/office/powerpoint/2010/main" val="1578065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F666-B8AC-B934-4BA4-E43A34136832}"/>
              </a:ext>
            </a:extLst>
          </p:cNvPr>
          <p:cNvSpPr>
            <a:spLocks noGrp="1"/>
          </p:cNvSpPr>
          <p:nvPr>
            <p:ph type="title"/>
          </p:nvPr>
        </p:nvSpPr>
        <p:spPr/>
        <p:txBody>
          <a:bodyPr/>
          <a:lstStyle/>
          <a:p>
            <a:r>
              <a:rPr lang="en-US" dirty="0"/>
              <a:t>Set A – Overview (2008-SEP2023) cont’d</a:t>
            </a:r>
          </a:p>
        </p:txBody>
      </p:sp>
      <p:sp>
        <p:nvSpPr>
          <p:cNvPr id="3" name="Content Placeholder 2">
            <a:extLst>
              <a:ext uri="{FF2B5EF4-FFF2-40B4-BE49-F238E27FC236}">
                <a16:creationId xmlns:a16="http://schemas.microsoft.com/office/drawing/2014/main" id="{A7501DDC-CBCB-36B2-FE42-773AE39F0051}"/>
              </a:ext>
            </a:extLst>
          </p:cNvPr>
          <p:cNvSpPr>
            <a:spLocks noGrp="1"/>
          </p:cNvSpPr>
          <p:nvPr>
            <p:ph idx="1"/>
          </p:nvPr>
        </p:nvSpPr>
        <p:spPr/>
        <p:txBody>
          <a:bodyPr>
            <a:normAutofit/>
          </a:bodyPr>
          <a:lstStyle/>
          <a:p>
            <a:r>
              <a:rPr lang="en-US" dirty="0"/>
              <a:t>1,546,625,308 Lab results covering 16,737,790 enrollees across 16,596 unique </a:t>
            </a:r>
            <a:r>
              <a:rPr lang="en-US" dirty="0" err="1"/>
              <a:t>loinc</a:t>
            </a:r>
            <a:r>
              <a:rPr lang="en-US" dirty="0"/>
              <a:t>/test codes. </a:t>
            </a:r>
          </a:p>
        </p:txBody>
      </p:sp>
      <p:pic>
        <p:nvPicPr>
          <p:cNvPr id="5" name="Picture 4">
            <a:extLst>
              <a:ext uri="{FF2B5EF4-FFF2-40B4-BE49-F238E27FC236}">
                <a16:creationId xmlns:a16="http://schemas.microsoft.com/office/drawing/2014/main" id="{A75FBA11-7B75-B9EA-C764-2AA83809139D}"/>
              </a:ext>
            </a:extLst>
          </p:cNvPr>
          <p:cNvPicPr>
            <a:picLocks noChangeAspect="1"/>
          </p:cNvPicPr>
          <p:nvPr/>
        </p:nvPicPr>
        <p:blipFill>
          <a:blip r:embed="rId2"/>
          <a:stretch>
            <a:fillRect/>
          </a:stretch>
        </p:blipFill>
        <p:spPr>
          <a:xfrm>
            <a:off x="838201" y="2777195"/>
            <a:ext cx="5257800" cy="3207346"/>
          </a:xfrm>
          <a:prstGeom prst="rect">
            <a:avLst/>
          </a:prstGeom>
        </p:spPr>
      </p:pic>
      <p:pic>
        <p:nvPicPr>
          <p:cNvPr id="7" name="Picture 6">
            <a:extLst>
              <a:ext uri="{FF2B5EF4-FFF2-40B4-BE49-F238E27FC236}">
                <a16:creationId xmlns:a16="http://schemas.microsoft.com/office/drawing/2014/main" id="{93C5B8A5-5715-5941-D6DF-134C8D6C84AC}"/>
              </a:ext>
            </a:extLst>
          </p:cNvPr>
          <p:cNvPicPr>
            <a:picLocks noChangeAspect="1"/>
          </p:cNvPicPr>
          <p:nvPr/>
        </p:nvPicPr>
        <p:blipFill>
          <a:blip r:embed="rId3"/>
          <a:stretch>
            <a:fillRect/>
          </a:stretch>
        </p:blipFill>
        <p:spPr>
          <a:xfrm>
            <a:off x="6096000" y="2521179"/>
            <a:ext cx="5763429" cy="3429479"/>
          </a:xfrm>
          <a:prstGeom prst="rect">
            <a:avLst/>
          </a:prstGeom>
        </p:spPr>
      </p:pic>
      <p:sp>
        <p:nvSpPr>
          <p:cNvPr id="8" name="TextBox 7">
            <a:extLst>
              <a:ext uri="{FF2B5EF4-FFF2-40B4-BE49-F238E27FC236}">
                <a16:creationId xmlns:a16="http://schemas.microsoft.com/office/drawing/2014/main" id="{17B65004-CC13-DA72-5AA9-4884DFD95BE7}"/>
              </a:ext>
            </a:extLst>
          </p:cNvPr>
          <p:cNvSpPr txBox="1"/>
          <p:nvPr/>
        </p:nvSpPr>
        <p:spPr>
          <a:xfrm>
            <a:off x="838200" y="6366113"/>
            <a:ext cx="8782148" cy="369332"/>
          </a:xfrm>
          <a:prstGeom prst="rect">
            <a:avLst/>
          </a:prstGeom>
          <a:noFill/>
        </p:spPr>
        <p:txBody>
          <a:bodyPr wrap="none" rtlCol="0">
            <a:spAutoFit/>
          </a:bodyPr>
          <a:lstStyle/>
          <a:p>
            <a:r>
              <a:rPr lang="en-US" dirty="0"/>
              <a:t>*Examples of aggregate LOINC based investigations of the population for HbA1c values</a:t>
            </a:r>
          </a:p>
        </p:txBody>
      </p:sp>
    </p:spTree>
    <p:extLst>
      <p:ext uri="{BB962C8B-B14F-4D97-AF65-F5344CB8AC3E}">
        <p14:creationId xmlns:p14="http://schemas.microsoft.com/office/powerpoint/2010/main" val="3446730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5389B-728A-E6DA-EB32-C374CA6C0EF8}"/>
              </a:ext>
            </a:extLst>
          </p:cNvPr>
          <p:cNvSpPr>
            <a:spLocks noGrp="1"/>
          </p:cNvSpPr>
          <p:nvPr>
            <p:ph type="title"/>
          </p:nvPr>
        </p:nvSpPr>
        <p:spPr/>
        <p:txBody>
          <a:bodyPr/>
          <a:lstStyle/>
          <a:p>
            <a:r>
              <a:rPr lang="en-US" dirty="0"/>
              <a:t>Local TRVNORM normalization work	</a:t>
            </a:r>
          </a:p>
        </p:txBody>
      </p:sp>
      <p:sp>
        <p:nvSpPr>
          <p:cNvPr id="3" name="Content Placeholder 2">
            <a:extLst>
              <a:ext uri="{FF2B5EF4-FFF2-40B4-BE49-F238E27FC236}">
                <a16:creationId xmlns:a16="http://schemas.microsoft.com/office/drawing/2014/main" id="{9296013C-F8F3-8F1B-8602-8C8CB5EBFC19}"/>
              </a:ext>
            </a:extLst>
          </p:cNvPr>
          <p:cNvSpPr>
            <a:spLocks noGrp="1"/>
          </p:cNvSpPr>
          <p:nvPr>
            <p:ph idx="1"/>
          </p:nvPr>
        </p:nvSpPr>
        <p:spPr/>
        <p:txBody>
          <a:bodyPr/>
          <a:lstStyle/>
          <a:p>
            <a:r>
              <a:rPr lang="en-US" sz="2000" dirty="0"/>
              <a:t>Set A services are represented in a wide table format that can be onerous to query in some use cases</a:t>
            </a:r>
          </a:p>
          <a:p>
            <a:r>
              <a:rPr lang="en-US" sz="2000" dirty="0"/>
              <a:t>Example: OUT_SERVICES – 1 record per procedure billed for </a:t>
            </a:r>
            <a:r>
              <a:rPr lang="en-US" sz="2000" dirty="0" err="1"/>
              <a:t>enrolid|svcdate</a:t>
            </a:r>
            <a:r>
              <a:rPr lang="en-US" sz="2000" dirty="0"/>
              <a:t> – dx1,dx2,dx3,dx4 (…dx15 IN_SERVICES)</a:t>
            </a:r>
          </a:p>
          <a:p>
            <a:r>
              <a:rPr lang="en-US" sz="2000" dirty="0"/>
              <a:t>Queries for patients having a certain diagnosis becomes extra work</a:t>
            </a:r>
          </a:p>
          <a:p>
            <a:endParaRPr lang="en-US" dirty="0"/>
          </a:p>
        </p:txBody>
      </p:sp>
      <p:pic>
        <p:nvPicPr>
          <p:cNvPr id="5" name="Picture 4">
            <a:extLst>
              <a:ext uri="{FF2B5EF4-FFF2-40B4-BE49-F238E27FC236}">
                <a16:creationId xmlns:a16="http://schemas.microsoft.com/office/drawing/2014/main" id="{3B608E87-249E-2BA4-2B7E-701C15347999}"/>
              </a:ext>
            </a:extLst>
          </p:cNvPr>
          <p:cNvPicPr>
            <a:picLocks noChangeAspect="1"/>
          </p:cNvPicPr>
          <p:nvPr/>
        </p:nvPicPr>
        <p:blipFill>
          <a:blip r:embed="rId2"/>
          <a:stretch>
            <a:fillRect/>
          </a:stretch>
        </p:blipFill>
        <p:spPr>
          <a:xfrm>
            <a:off x="838200" y="4185960"/>
            <a:ext cx="3905795" cy="1991003"/>
          </a:xfrm>
          <a:prstGeom prst="rect">
            <a:avLst/>
          </a:prstGeom>
        </p:spPr>
      </p:pic>
      <p:pic>
        <p:nvPicPr>
          <p:cNvPr id="7" name="Picture 6">
            <a:extLst>
              <a:ext uri="{FF2B5EF4-FFF2-40B4-BE49-F238E27FC236}">
                <a16:creationId xmlns:a16="http://schemas.microsoft.com/office/drawing/2014/main" id="{19630DA4-63CC-E0AF-F78E-99694501F36A}"/>
              </a:ext>
            </a:extLst>
          </p:cNvPr>
          <p:cNvPicPr>
            <a:picLocks noChangeAspect="1"/>
          </p:cNvPicPr>
          <p:nvPr/>
        </p:nvPicPr>
        <p:blipFill>
          <a:blip r:embed="rId3"/>
          <a:stretch>
            <a:fillRect/>
          </a:stretch>
        </p:blipFill>
        <p:spPr>
          <a:xfrm>
            <a:off x="6577079" y="4174044"/>
            <a:ext cx="2943636" cy="1971950"/>
          </a:xfrm>
          <a:prstGeom prst="rect">
            <a:avLst/>
          </a:prstGeom>
        </p:spPr>
      </p:pic>
      <p:sp>
        <p:nvSpPr>
          <p:cNvPr id="8" name="TextBox 7">
            <a:extLst>
              <a:ext uri="{FF2B5EF4-FFF2-40B4-BE49-F238E27FC236}">
                <a16:creationId xmlns:a16="http://schemas.microsoft.com/office/drawing/2014/main" id="{4FF859C2-7254-509B-C734-5CC32015A9B7}"/>
              </a:ext>
            </a:extLst>
          </p:cNvPr>
          <p:cNvSpPr txBox="1"/>
          <p:nvPr/>
        </p:nvSpPr>
        <p:spPr>
          <a:xfrm>
            <a:off x="838200" y="6354375"/>
            <a:ext cx="7012561" cy="276999"/>
          </a:xfrm>
          <a:prstGeom prst="rect">
            <a:avLst/>
          </a:prstGeom>
          <a:noFill/>
        </p:spPr>
        <p:txBody>
          <a:bodyPr wrap="none" rtlCol="0">
            <a:spAutoFit/>
          </a:bodyPr>
          <a:lstStyle/>
          <a:p>
            <a:r>
              <a:rPr lang="en-US" sz="1200" dirty="0"/>
              <a:t>Note: You still have to add in that patients found in </a:t>
            </a:r>
            <a:r>
              <a:rPr lang="en-US" sz="1200" dirty="0" err="1"/>
              <a:t>in_services</a:t>
            </a:r>
            <a:r>
              <a:rPr lang="en-US" sz="1200" dirty="0"/>
              <a:t>, </a:t>
            </a:r>
            <a:r>
              <a:rPr lang="en-US" sz="1200" dirty="0" err="1"/>
              <a:t>in_admits</a:t>
            </a:r>
            <a:r>
              <a:rPr lang="en-US" sz="1200" dirty="0"/>
              <a:t>, and possibly </a:t>
            </a:r>
            <a:r>
              <a:rPr lang="en-US" sz="1200" dirty="0" err="1"/>
              <a:t>facility_header</a:t>
            </a:r>
            <a:r>
              <a:rPr lang="en-US" sz="1200" dirty="0"/>
              <a:t>…</a:t>
            </a:r>
          </a:p>
        </p:txBody>
      </p:sp>
    </p:spTree>
    <p:extLst>
      <p:ext uri="{BB962C8B-B14F-4D97-AF65-F5344CB8AC3E}">
        <p14:creationId xmlns:p14="http://schemas.microsoft.com/office/powerpoint/2010/main" val="350007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7BD3C-79FD-E0FF-E3DE-87CCBC48013A}"/>
              </a:ext>
            </a:extLst>
          </p:cNvPr>
          <p:cNvSpPr>
            <a:spLocks noGrp="1"/>
          </p:cNvSpPr>
          <p:nvPr>
            <p:ph type="title"/>
          </p:nvPr>
        </p:nvSpPr>
        <p:spPr/>
        <p:txBody>
          <a:bodyPr/>
          <a:lstStyle/>
          <a:p>
            <a:r>
              <a:rPr lang="en-US" dirty="0"/>
              <a:t>Normalization of </a:t>
            </a:r>
            <a:r>
              <a:rPr lang="en-US" dirty="0" err="1"/>
              <a:t>Marketscan</a:t>
            </a:r>
            <a:endParaRPr lang="en-US" dirty="0"/>
          </a:p>
        </p:txBody>
      </p:sp>
      <p:sp>
        <p:nvSpPr>
          <p:cNvPr id="3" name="Content Placeholder 2">
            <a:extLst>
              <a:ext uri="{FF2B5EF4-FFF2-40B4-BE49-F238E27FC236}">
                <a16:creationId xmlns:a16="http://schemas.microsoft.com/office/drawing/2014/main" id="{4A878B29-670E-802E-4976-5F68A04A013F}"/>
              </a:ext>
            </a:extLst>
          </p:cNvPr>
          <p:cNvSpPr>
            <a:spLocks noGrp="1"/>
          </p:cNvSpPr>
          <p:nvPr>
            <p:ph idx="1"/>
          </p:nvPr>
        </p:nvSpPr>
        <p:spPr/>
        <p:txBody>
          <a:bodyPr/>
          <a:lstStyle/>
          <a:p>
            <a:r>
              <a:rPr lang="en-US" dirty="0"/>
              <a:t>Treats the ENROLID+SVCDATE as the business key and assigns a new surrogate key </a:t>
            </a:r>
            <a:r>
              <a:rPr lang="en-US" dirty="0" err="1"/>
              <a:t>EncounterId</a:t>
            </a:r>
            <a:r>
              <a:rPr lang="en-US" dirty="0"/>
              <a:t> at build time. </a:t>
            </a:r>
          </a:p>
          <a:p>
            <a:r>
              <a:rPr lang="en-US" dirty="0"/>
              <a:t>Converts the monthly enrollment data in the ENROLID_DETAIL table into packed interval enrollment spans. New spans created when mutable aspects of eligibility change from month to month. </a:t>
            </a:r>
          </a:p>
          <a:p>
            <a:r>
              <a:rPr lang="en-US" dirty="0"/>
              <a:t>Unpivots wide data like diagnosis fields into long tables that are easier to query.</a:t>
            </a:r>
          </a:p>
          <a:p>
            <a:r>
              <a:rPr lang="en-US" dirty="0"/>
              <a:t>Snowflake schema methodology. </a:t>
            </a:r>
          </a:p>
          <a:p>
            <a:r>
              <a:rPr lang="en-US" dirty="0"/>
              <a:t>In-house data dictionary maintained and available.</a:t>
            </a:r>
          </a:p>
        </p:txBody>
      </p:sp>
    </p:spTree>
    <p:extLst>
      <p:ext uri="{BB962C8B-B14F-4D97-AF65-F5344CB8AC3E}">
        <p14:creationId xmlns:p14="http://schemas.microsoft.com/office/powerpoint/2010/main" val="1164624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6010</TotalTime>
  <Words>1515</Words>
  <Application>Microsoft Office PowerPoint</Application>
  <PresentationFormat>Widescreen</PresentationFormat>
  <Paragraphs>168</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Aptos</vt:lpstr>
      <vt:lpstr>Aptos Display</vt:lpstr>
      <vt:lpstr>Arial</vt:lpstr>
      <vt:lpstr>Office Theme</vt:lpstr>
      <vt:lpstr>Merative Marketscan  (FKA: Truven, IBM Marketscan) </vt:lpstr>
      <vt:lpstr>Expansion of contract – June 2024</vt:lpstr>
      <vt:lpstr>Merative Snowflake Environment vs Local</vt:lpstr>
      <vt:lpstr>Status of local deployment of Merative data</vt:lpstr>
      <vt:lpstr>Demographic differences between Set A and Medicaid</vt:lpstr>
      <vt:lpstr>Set A – Overview (2008-SEP2023)</vt:lpstr>
      <vt:lpstr>Set A – Overview (2008-SEP2023) cont’d</vt:lpstr>
      <vt:lpstr>Local TRVNORM normalization work </vt:lpstr>
      <vt:lpstr>Normalization of Marketscan</vt:lpstr>
      <vt:lpstr>Normalization cont’d</vt:lpstr>
      <vt:lpstr>Normalization cont’d</vt:lpstr>
      <vt:lpstr>Normalization cont’d</vt:lpstr>
      <vt:lpstr>Other TRVNORM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Merative Marketscan  (FKA: Truven, IBM Marketscan) </dc:title>
  <dc:creator>Darren Henderson</dc:creator>
  <cp:lastModifiedBy>Cecil, Julia G.</cp:lastModifiedBy>
  <cp:revision>40</cp:revision>
  <dcterms:created xsi:type="dcterms:W3CDTF">2024-08-08T14:23:51Z</dcterms:created>
  <dcterms:modified xsi:type="dcterms:W3CDTF">2024-09-20T13:15:12Z</dcterms:modified>
</cp:coreProperties>
</file>