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265" r:id="rId6"/>
    <p:sldId id="266" r:id="rId7"/>
    <p:sldId id="259" r:id="rId8"/>
    <p:sldId id="267" r:id="rId9"/>
    <p:sldId id="26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4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C7E6-CBCD-8049-A319-D5EE110E878A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3029-BF28-734F-ABB3-A6D2E642E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A2FFA-9519-E947-A77B-3629CB77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3436" y="6450023"/>
            <a:ext cx="843219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4067DEB8-8EE7-8C4F-8D0A-D2FDC8E7669E}" type="datetime1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BA114-198C-2A45-8320-BA9851F6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2865" y="6442874"/>
            <a:ext cx="4691605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 dirty="0"/>
              <a:t>Edit footer to add department / title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C6B9B-694E-564C-ACDD-2B9AA1B3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0528" y="6450023"/>
            <a:ext cx="460552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9DD850-EB65-E74F-922F-F4E9D2D6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71" y="5127686"/>
            <a:ext cx="10371794" cy="80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FEA889-A0CE-A941-8DDA-4DB8664F5642}"/>
              </a:ext>
            </a:extLst>
          </p:cNvPr>
          <p:cNvGrpSpPr/>
          <p:nvPr userDrawn="1"/>
        </p:nvGrpSpPr>
        <p:grpSpPr>
          <a:xfrm>
            <a:off x="504918" y="7345394"/>
            <a:ext cx="603504" cy="402336"/>
            <a:chOff x="906957" y="5127686"/>
            <a:chExt cx="603504" cy="402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CD9B29-B374-DE4D-BDC9-04764A7F62B8}"/>
                </a:ext>
              </a:extLst>
            </p:cNvPr>
            <p:cNvSpPr/>
            <p:nvPr userDrawn="1"/>
          </p:nvSpPr>
          <p:spPr>
            <a:xfrm>
              <a:off x="906957" y="5131272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5B77AF-2853-E148-91FA-CD57B509FF2A}"/>
                </a:ext>
              </a:extLst>
            </p:cNvPr>
            <p:cNvSpPr/>
            <p:nvPr userDrawn="1"/>
          </p:nvSpPr>
          <p:spPr>
            <a:xfrm>
              <a:off x="1108125" y="5328854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44623E-5CCB-694E-8878-814010C76B70}"/>
                </a:ext>
              </a:extLst>
            </p:cNvPr>
            <p:cNvSpPr/>
            <p:nvPr userDrawn="1"/>
          </p:nvSpPr>
          <p:spPr>
            <a:xfrm>
              <a:off x="1309293" y="5127686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CC3DD35A-2A35-1623-19AA-EE4D6F43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Usual" panose="020B06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90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34DBAE-BB9B-FD48-B664-5EB48F2D2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64" y="295680"/>
            <a:ext cx="11299785" cy="42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000" baseline="0">
                <a:solidFill>
                  <a:schemeClr val="tx1"/>
                </a:solidFill>
                <a:latin typeface="Usual" panose="020B0603030403020204" pitchFamily="34" charset="77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233D3F-0958-F94B-9E02-539A512A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64" y="1413165"/>
            <a:ext cx="11145406" cy="484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cap="none" baseline="0">
                <a:solidFill>
                  <a:srgbClr val="0033A0"/>
                </a:solidFill>
                <a:latin typeface="Usual" panose="020B0603030403020204" pitchFamily="34" charset="77"/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Usual" panose="020B0603030403020204" pitchFamily="34" charset="77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Usual" panose="020B0603030403020204" pitchFamily="34" charset="77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Usual" panose="020B0603030403020204" pitchFamily="34" charset="77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Usual" panose="020B06030304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163956-4C83-984C-A689-1F794DE749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0183" y="748477"/>
            <a:ext cx="9376067" cy="29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 baseline="0">
                <a:solidFill>
                  <a:schemeClr val="bg1">
                    <a:lumMod val="50000"/>
                  </a:schemeClr>
                </a:solidFill>
                <a:latin typeface="Usual" panose="020B0603030403020204" pitchFamily="34" charset="77"/>
              </a:defRPr>
            </a:lvl1pPr>
          </a:lstStyle>
          <a:p>
            <a:pPr lvl="0"/>
            <a:r>
              <a:rPr lang="en-US" dirty="0"/>
              <a:t>Click to edit Master SUB TITLE styles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09F6A4D-1207-09A4-1681-3428CE79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3436" y="6450023"/>
            <a:ext cx="843219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4067DEB8-8EE7-8C4F-8D0A-D2FDC8E7669E}" type="datetime1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E2D87E2-2F2A-1A48-D8B3-0CA9BC3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2865" y="6442874"/>
            <a:ext cx="4691605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 dirty="0"/>
              <a:t>Edit footer to add department / title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9A18067-D45B-299D-EE02-126C4A45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0528" y="6450023"/>
            <a:ext cx="460552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A315-6C17-0B47-8B21-CEA03B2452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1364100"/>
            <a:ext cx="1024742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TRANSITION SLIDE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A30D9-14CB-694B-8997-602B06B7E4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8320" y="3843775"/>
            <a:ext cx="8544560" cy="1569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transition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12FB7-6D54-AC4D-83AE-3BD293BC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baseline="0">
                <a:latin typeface="Usual" panose="020B0603030403020204" pitchFamily="34" charset="77"/>
              </a:defRPr>
            </a:lvl1pPr>
          </a:lstStyle>
          <a:p>
            <a:fld id="{30090399-1C1E-BD4A-8E6A-FE5581517C0F}" type="datetime1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7F5E-0CCF-9847-A64A-8EEA223F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 dirty="0"/>
              <a:t>Edit footer to add department / title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6D915-7298-9442-B8B6-23BFF06B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3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4429-E73B-2340-B580-E078B542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C029-675D-7A44-A487-3FF32FE84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526429"/>
            <a:ext cx="5255070" cy="4632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800089" indent="-342900">
              <a:buFont typeface="Wingdings" pitchFamily="2" charset="2"/>
              <a:buChar char="§"/>
              <a:defRPr sz="2000" b="0" i="0">
                <a:solidFill>
                  <a:schemeClr val="tx1"/>
                </a:solidFill>
                <a:latin typeface="Helvetica" pitchFamily="2" charset="0"/>
              </a:defRPr>
            </a:lvl2pPr>
            <a:lvl3pPr marL="1200127" indent="-285750"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Helvetica" pitchFamily="2" charset="0"/>
              </a:defRPr>
            </a:lvl3pPr>
            <a:lvl4pPr marL="1657316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4pPr>
            <a:lvl5pPr marL="2114504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5E1BC-F6A3-EA4E-B3E5-A565CACB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690" y="1526429"/>
            <a:ext cx="5255070" cy="4632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800089" indent="-342900">
              <a:buFont typeface="Wingdings" pitchFamily="2" charset="2"/>
              <a:buChar char="§"/>
              <a:defRPr sz="2000" b="0" i="0">
                <a:solidFill>
                  <a:schemeClr val="tx1"/>
                </a:solidFill>
                <a:latin typeface="Helvetica" pitchFamily="2" charset="0"/>
              </a:defRPr>
            </a:lvl2pPr>
            <a:lvl3pPr marL="1200127" indent="-285750"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Helvetica" pitchFamily="2" charset="0"/>
              </a:defRPr>
            </a:lvl3pPr>
            <a:lvl4pPr marL="1657316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4pPr>
            <a:lvl5pPr marL="2114504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9AB4A-BF54-FA45-9D55-ED7E8C819D4C}"/>
              </a:ext>
            </a:extLst>
          </p:cNvPr>
          <p:cNvCxnSpPr/>
          <p:nvPr userDrawn="1"/>
        </p:nvCxnSpPr>
        <p:spPr>
          <a:xfrm>
            <a:off x="6055056" y="1526429"/>
            <a:ext cx="0" cy="4464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ED7F5DC-AAEB-9968-9B15-BACDEC8F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3436" y="6450023"/>
            <a:ext cx="843219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4067DEB8-8EE7-8C4F-8D0A-D2FDC8E7669E}" type="datetime1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69818E2-CEE2-3639-ADFF-F86F4FB7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2865" y="6442874"/>
            <a:ext cx="4691605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 dirty="0"/>
              <a:t>Edit footer to add department / title name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F3475B2-D549-246E-6C04-DA0F37F3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0528" y="6450023"/>
            <a:ext cx="460552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1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536C5-7AE9-514B-86BE-D8C6A4B253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2973" y="1418332"/>
            <a:ext cx="6221787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 b="0" i="0">
                <a:latin typeface="Helvetica" pitchFamily="2" charset="0"/>
              </a:defRPr>
            </a:lvl2pPr>
            <a:lvl3pPr>
              <a:defRPr sz="2000" b="0" i="0">
                <a:latin typeface="Helvetica" pitchFamily="2" charset="0"/>
              </a:defRPr>
            </a:lvl3pPr>
            <a:lvl4pPr>
              <a:defRPr sz="1800" b="0" i="0">
                <a:latin typeface="Helvetica" pitchFamily="2" charset="0"/>
              </a:defRPr>
            </a:lvl4pPr>
            <a:lvl5pPr>
              <a:defRPr sz="1800" b="0" i="0">
                <a:latin typeface="Helvetica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PHOTO/Graphic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D17435-89D2-1F4E-A337-D4EF05657D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7241" y="1425156"/>
            <a:ext cx="4258784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b="0" i="0" cap="none" baseline="0">
                <a:solidFill>
                  <a:srgbClr val="0033A0"/>
                </a:solidFill>
                <a:latin typeface="Helvetica" pitchFamily="2" charset="0"/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0FA85E-7020-944A-93D6-38523D0F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FF9C964-3499-D6B7-FCD3-397DAA84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3436" y="6450023"/>
            <a:ext cx="843219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4067DEB8-8EE7-8C4F-8D0A-D2FDC8E7669E}" type="datetime1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F6BD6-E08D-D6B7-E484-D3034F10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2865" y="6442874"/>
            <a:ext cx="4691605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 dirty="0"/>
              <a:t>Edit footer to add department / title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4B4C8-7772-D183-E702-200E1CDA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0528" y="6450023"/>
            <a:ext cx="460552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2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7C9EE3-2405-8C46-8F1C-9CB7FA23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D0DC9AA-8D78-7031-D387-2D5CAE1E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3436" y="6450023"/>
            <a:ext cx="843219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4067DEB8-8EE7-8C4F-8D0A-D2FDC8E7669E}" type="datetime1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FC62EE0-B9E7-014A-C944-EDB0EA2A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2865" y="6442874"/>
            <a:ext cx="4691605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 dirty="0"/>
              <a:t>Edit footer to add department / title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48376F1-4E07-E254-2915-55575B21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0528" y="6450023"/>
            <a:ext cx="460552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2C740-F8C1-FF46-8CA9-BD5F4BF0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baseline="0">
                <a:latin typeface="Usual" panose="020B0603030403020204" pitchFamily="34" charset="77"/>
              </a:defRPr>
            </a:lvl1pPr>
          </a:lstStyle>
          <a:p>
            <a:fld id="{6D56DF8E-A258-7144-8E54-7BB18F4B4455}" type="datetime1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1F79D-61BE-A741-9261-0739EE05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 dirty="0"/>
              <a:t>Edit footer to add department / title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9ACF0-3D9F-FB45-A2F7-2DEB2564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0F86FC-35DC-2846-A754-69CEAC93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96092-C70A-492D-A14F-9629B867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D8BB-B273-4E1D-870D-583A0A9C9C5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184F1-7503-4C61-B6A4-A728B51B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EBD17-4D41-495F-9FDE-83057F6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F1D5-FE15-4C2B-B9CD-9AD1B283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6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5A66-0C4D-E74B-A752-506B36EED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996" y="6446291"/>
            <a:ext cx="843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accent6"/>
                </a:solidFill>
                <a:latin typeface="Usual" panose="020B0603030403020204" pitchFamily="34" charset="77"/>
              </a:defRPr>
            </a:lvl1pPr>
          </a:lstStyle>
          <a:p>
            <a:fld id="{353451E3-4F41-1445-87BC-F9CDA16C100D}" type="datetime1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37071-1953-F449-9911-5C43C3CE9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5291" y="6447155"/>
            <a:ext cx="46441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accent6"/>
                </a:solidFill>
                <a:latin typeface="Usual" panose="020B0603030403020204" pitchFamily="34" charset="77"/>
              </a:defRPr>
            </a:lvl1pPr>
          </a:lstStyle>
          <a:p>
            <a:r>
              <a:rPr lang="en-US" dirty="0"/>
              <a:t>Edit footer to add department / title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4E634-0D26-394D-BB12-B982CDF63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658" y="6446291"/>
            <a:ext cx="46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accent6"/>
                </a:solidFill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F49C8A26-9D16-E04A-980E-5DD0108F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0" y="599090"/>
            <a:ext cx="10515600" cy="442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F2674-7339-C84F-B2D7-B4544D96B62B}"/>
              </a:ext>
            </a:extLst>
          </p:cNvPr>
          <p:cNvCxnSpPr/>
          <p:nvPr userDrawn="1"/>
        </p:nvCxnSpPr>
        <p:spPr>
          <a:xfrm>
            <a:off x="9924902" y="6446291"/>
            <a:ext cx="0" cy="3651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71739F3-1551-AA48-B130-A5C00E7AFF2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75320" y="7043604"/>
            <a:ext cx="1493900" cy="438715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36C05F-ED3A-A549-A054-FE0517623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671" y="5127686"/>
            <a:ext cx="10371794" cy="80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33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49" r:id="rId3"/>
    <p:sldLayoutId id="2147483652" r:id="rId4"/>
    <p:sldLayoutId id="2147483656" r:id="rId5"/>
    <p:sldLayoutId id="2147483660" r:id="rId6"/>
    <p:sldLayoutId id="2147483659" r:id="rId7"/>
    <p:sldLayoutId id="2147483662" r:id="rId8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6000" b="1" i="0" kern="1200" cap="all" baseline="0">
          <a:solidFill>
            <a:schemeClr val="bg1"/>
          </a:solidFill>
          <a:latin typeface="Usual" panose="020B0603030403020204" pitchFamily="34" charset="77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 cap="all" baseline="0">
          <a:solidFill>
            <a:schemeClr val="bg2"/>
          </a:solidFill>
          <a:latin typeface="Usual" panose="020B0603030403020204" pitchFamily="34" charset="77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cph.uky.edu/departments/biostatistics/biostat-circ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biostatcirclvoucher" TargetMode="External"/><Relationship Id="rId2" Type="http://schemas.openxmlformats.org/officeDocument/2006/relationships/hyperlink" Target="https://bit.ly/biostatcirclcollabunit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alendly.com/BiostatCIRCL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alendly.com/BiostatCIRCL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://bit.ly/biostatcirclvouch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it.ly/biostatcirclcollabunit" TargetMode="External"/><Relationship Id="rId5" Type="http://schemas.openxmlformats.org/officeDocument/2006/relationships/hyperlink" Target="mailto:BiostatCIRCL@l.uky.edu" TargetMode="External"/><Relationship Id="rId4" Type="http://schemas.openxmlformats.org/officeDocument/2006/relationships/hyperlink" Target="https://cph.uky.edu/departments/biostatistics/biostat-circ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4086-421E-9C47-8629-382F2C02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19" y="251670"/>
            <a:ext cx="9438052" cy="4148011"/>
          </a:xfrm>
        </p:spPr>
        <p:txBody>
          <a:bodyPr/>
          <a:lstStyle/>
          <a:p>
            <a:r>
              <a:rPr lang="en-US" sz="4000" cap="none" dirty="0"/>
              <a:t>Biostatistics Consulting and Interdisciplinary Research Collaboration Lab (</a:t>
            </a:r>
            <a:r>
              <a:rPr lang="en-US" sz="4000" cap="none" dirty="0" err="1"/>
              <a:t>Biostat</a:t>
            </a:r>
            <a:r>
              <a:rPr lang="en-US" sz="4000" cap="none" dirty="0"/>
              <a:t> CIRCL)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59C6F-ECC6-AA47-99B8-36EBA5FA4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143" y="3706239"/>
            <a:ext cx="10371794" cy="1110330"/>
          </a:xfrm>
        </p:spPr>
        <p:txBody>
          <a:bodyPr>
            <a:normAutofit/>
          </a:bodyPr>
          <a:lstStyle/>
          <a:p>
            <a:pPr algn="r"/>
            <a:r>
              <a:rPr lang="en-US" sz="1600" cap="none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https://cph.uky.edu/departments/biostatistics/biostat-circl</a:t>
            </a:r>
            <a:endParaRPr lang="en-US" sz="1600" cap="none" dirty="0">
              <a:solidFill>
                <a:schemeClr val="bg1"/>
              </a:solidFill>
            </a:endParaRPr>
          </a:p>
          <a:p>
            <a:endParaRPr lang="en-US" sz="1600" cap="none" dirty="0">
              <a:solidFill>
                <a:schemeClr val="bg1"/>
              </a:solidFill>
            </a:endParaRPr>
          </a:p>
          <a:p>
            <a:pPr algn="r"/>
            <a:r>
              <a:rPr lang="en-US" sz="1600" cap="none" dirty="0">
                <a:solidFill>
                  <a:schemeClr val="bg1"/>
                </a:solidFill>
              </a:rPr>
              <a:t>BiostatCIRCL@l.uky.edu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AD12-4592-D74F-9CC1-53CA535A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553F8-08D3-419D-8C00-6A504CC89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54"/>
            <a:ext cx="1812059" cy="14286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65396B-BA4D-427F-8D53-EA3DB2548E02}"/>
              </a:ext>
            </a:extLst>
          </p:cNvPr>
          <p:cNvSpPr txBox="1">
            <a:spLocks/>
          </p:cNvSpPr>
          <p:nvPr/>
        </p:nvSpPr>
        <p:spPr>
          <a:xfrm>
            <a:off x="4454552" y="5305060"/>
            <a:ext cx="7622385" cy="656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 cap="all" baseline="0">
                <a:solidFill>
                  <a:schemeClr val="bg2"/>
                </a:solidFill>
                <a:latin typeface="Usual" panose="020B0603030403020204" pitchFamily="34" charset="77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cap="none" dirty="0">
                <a:solidFill>
                  <a:schemeClr val="bg1"/>
                </a:solidFill>
              </a:rPr>
              <a:t>Kelsey Karnik, PhD</a:t>
            </a:r>
          </a:p>
          <a:p>
            <a:pPr algn="r"/>
            <a:r>
              <a:rPr lang="en-US" cap="none" dirty="0">
                <a:solidFill>
                  <a:schemeClr val="bg1"/>
                </a:solidFill>
              </a:rPr>
              <a:t>Biomedical Data Scientist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5CB3F1FC-2C3F-46C4-8AC2-48C3D2B3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86982" y="6450013"/>
            <a:ext cx="1039668" cy="365125"/>
          </a:xfrm>
        </p:spPr>
        <p:txBody>
          <a:bodyPr/>
          <a:lstStyle/>
          <a:p>
            <a:r>
              <a:rPr lang="en-US" dirty="0"/>
              <a:t>09/20/2024</a:t>
            </a:r>
          </a:p>
        </p:txBody>
      </p:sp>
    </p:spTree>
    <p:extLst>
      <p:ext uri="{BB962C8B-B14F-4D97-AF65-F5344CB8AC3E}">
        <p14:creationId xmlns:p14="http://schemas.microsoft.com/office/powerpoint/2010/main" val="422738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48AD-533E-46AD-B808-AFEEC743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7" y="295680"/>
            <a:ext cx="9938412" cy="677443"/>
          </a:xfrm>
        </p:spPr>
        <p:txBody>
          <a:bodyPr>
            <a:normAutofit/>
          </a:bodyPr>
          <a:lstStyle/>
          <a:p>
            <a:r>
              <a:rPr lang="en-US" sz="3200" cap="none" dirty="0"/>
              <a:t>Who We Are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834D6-5CBF-4A63-A980-8F5087F8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4481" y="6450023"/>
            <a:ext cx="1205928" cy="365125"/>
          </a:xfrm>
        </p:spPr>
        <p:txBody>
          <a:bodyPr/>
          <a:lstStyle/>
          <a:p>
            <a:r>
              <a:rPr lang="en-US" dirty="0"/>
              <a:t>09/20/2024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BF671-F31D-4D40-A691-EE83CCC1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CDC31C3-974F-43AD-B58D-D58CA4CF18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41236" y="973123"/>
            <a:ext cx="9725891" cy="54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A group of biostatisticians who specialize in balancing rigorous statistical methodology with the complex challenges of interdisciplinary biomedical research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b="1" u="sng" dirty="0">
                <a:solidFill>
                  <a:schemeClr val="tx1"/>
                </a:solidFill>
                <a:latin typeface="Arial" panose="020B0604020202020204" pitchFamily="34" charset="0"/>
              </a:rPr>
              <a:t>Director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: Dr. Emily Slade, Assistant Professor, Department of Biostatistics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Operating in conjunction with the University of Kentucky's Department of Biostatistics and Institute for Biomedical Informatics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With support from the College of Medicine and College of Public Health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tabLst>
                <a:tab pos="58738" algn="l"/>
                <a:tab pos="457200" algn="l"/>
              </a:tabLst>
            </a:pPr>
            <a:r>
              <a:rPr lang="en-US" sz="2000" b="1" u="sng" dirty="0">
                <a:solidFill>
                  <a:schemeClr val="tx1"/>
                </a:solidFill>
              </a:rPr>
              <a:t>CIRCL Members who know/have used </a:t>
            </a:r>
            <a:r>
              <a:rPr lang="en-US" sz="2000" b="1" u="sng" dirty="0" err="1">
                <a:solidFill>
                  <a:schemeClr val="tx1"/>
                </a:solidFill>
              </a:rPr>
              <a:t>MarketScan</a:t>
            </a:r>
            <a:r>
              <a:rPr lang="en-US" sz="2000" b="1" u="sng" dirty="0">
                <a:solidFill>
                  <a:schemeClr val="tx1"/>
                </a:solidFill>
              </a:rPr>
              <a:t>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Kelsey Karnik,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Tony Mangino,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Kristen McQuerry 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Will Cranford, MS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248EA6-D31F-4051-BACB-534C61B7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12059" cy="142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28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48AD-533E-46AD-B808-AFEEC743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533" y="295680"/>
            <a:ext cx="9186115" cy="677443"/>
          </a:xfrm>
        </p:spPr>
        <p:txBody>
          <a:bodyPr>
            <a:normAutofit/>
          </a:bodyPr>
          <a:lstStyle/>
          <a:p>
            <a:r>
              <a:rPr lang="en-US" cap="none" dirty="0"/>
              <a:t>What We Do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BF671-F31D-4D40-A691-EE83CCC1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CDC31C3-974F-43AD-B58D-D58CA4CF18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41236" y="1288665"/>
            <a:ext cx="9725891" cy="516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Assist collaborators in applying statistical methods to biomedical and public health research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Our goal is to build strong research teams to optimize data-driven discoveries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We are not a service core; we are an organization that fosters research partnerships for biostatisticians as team scientists.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248EA6-D31F-4051-BACB-534C61B7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12059" cy="142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C5D805D-393B-4C23-B230-7CF2334D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0036" y="6450013"/>
            <a:ext cx="1076614" cy="365125"/>
          </a:xfrm>
        </p:spPr>
        <p:txBody>
          <a:bodyPr/>
          <a:lstStyle/>
          <a:p>
            <a:r>
              <a:rPr lang="en-US" dirty="0"/>
              <a:t>09/20/2024</a:t>
            </a:r>
          </a:p>
        </p:txBody>
      </p:sp>
    </p:spTree>
    <p:extLst>
      <p:ext uri="{BB962C8B-B14F-4D97-AF65-F5344CB8AC3E}">
        <p14:creationId xmlns:p14="http://schemas.microsoft.com/office/powerpoint/2010/main" val="48361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858F-0950-F042-AF4A-3E2794A7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0001"/>
            <a:ext cx="10637520" cy="790508"/>
          </a:xfrm>
        </p:spPr>
        <p:txBody>
          <a:bodyPr/>
          <a:lstStyle/>
          <a:p>
            <a:r>
              <a:rPr lang="en-US" cap="none" dirty="0"/>
              <a:t>Who We Help and How to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5BBDD-AE30-5D4B-8309-FEDC2E62E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2059" y="1145707"/>
            <a:ext cx="4143305" cy="530430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sz="3200" b="1" u="sng" cap="none" dirty="0"/>
              <a:t>Collaborative Unit Projects</a:t>
            </a:r>
          </a:p>
          <a:p>
            <a:pPr algn="r"/>
            <a:r>
              <a:rPr lang="en-US" sz="2200" u="sng" cap="none" dirty="0">
                <a:hlinkClick r:id="rId2"/>
              </a:rPr>
              <a:t>https://bit.ly/biostatcirclcollabunit</a:t>
            </a:r>
            <a:endParaRPr lang="en-US" sz="2200" u="sng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cap="none" dirty="0"/>
              <a:t>To initiate collaboration on a new project, complete the Collaborative Unit Project Intake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cap="none" dirty="0"/>
              <a:t>Lead biostatistician for each group will contact to begin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cap="none" dirty="0"/>
          </a:p>
          <a:p>
            <a:r>
              <a:rPr lang="en-US" sz="2200" b="1" i="1" u="sng" cap="none" dirty="0"/>
              <a:t>Current Collaborative Units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200" cap="none" dirty="0"/>
              <a:t>Building Interdisciplinary Research Careers in Women’s Health </a:t>
            </a:r>
            <a:r>
              <a:rPr lang="en-US" sz="2200" dirty="0"/>
              <a:t>(BIRCWH)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200" dirty="0"/>
              <a:t>CNS </a:t>
            </a:r>
            <a:r>
              <a:rPr lang="en-US" sz="2200" cap="none" dirty="0"/>
              <a:t>Metabolism</a:t>
            </a:r>
            <a:r>
              <a:rPr lang="en-US" sz="2200" dirty="0"/>
              <a:t> COBRE </a:t>
            </a:r>
            <a:endParaRPr lang="en-US" sz="2200" cap="none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200" cap="none" dirty="0"/>
              <a:t>Emergency Medicine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200" cap="none" dirty="0"/>
              <a:t>Family and Community Medicine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200" cap="none" dirty="0"/>
              <a:t>Hospital Medicine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200" cap="none" dirty="0"/>
              <a:t>Institute for Biomedical Informatics (IBI)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200" cap="none" dirty="0"/>
              <a:t>Internal Medicine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200" cap="none" dirty="0"/>
              <a:t>KIPRC Overdose Data to Action (OD2A) Surveillance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200" cap="none" dirty="0"/>
              <a:t>Neurosurgery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200" cap="none" dirty="0"/>
              <a:t>Otolaryngology – Head and Neck Surgery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200" cap="none" dirty="0"/>
              <a:t>Surgery //  Surgical Oncology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200" cap="none" dirty="0"/>
              <a:t>Urology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4774E-F2E6-034C-BD6B-17A747895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7533" y="1381847"/>
            <a:ext cx="5255070" cy="3171680"/>
          </a:xfrm>
        </p:spPr>
        <p:txBody>
          <a:bodyPr>
            <a:normAutofit fontScale="55000" lnSpcReduction="20000"/>
          </a:bodyPr>
          <a:lstStyle/>
          <a:p>
            <a:r>
              <a:rPr lang="en-US" sz="3200" b="1" u="sng" cap="none" dirty="0"/>
              <a:t>Voucher Projects</a:t>
            </a:r>
          </a:p>
          <a:p>
            <a:r>
              <a:rPr lang="en-US" sz="2200" cap="none" dirty="0">
                <a:hlinkClick r:id="rId3"/>
              </a:rPr>
              <a:t>http://bit.ly/biostatcirclvoucher</a:t>
            </a:r>
            <a:endParaRPr lang="en-US" sz="2200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cap="none" dirty="0"/>
              <a:t>Apply for vouchers based on availability and expertise of CIRCL Biostatisticians.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cap="none" dirty="0"/>
              <a:t>Provide access to biostatistical collaboration for short-term, unfunded research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cap="none" dirty="0"/>
              <a:t>Researchers from the College of Medicine and College of Public Health (faculty only)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cap="none" dirty="0"/>
              <a:t>Voucher-sized projects typically involve data analysis for a manuscript or a statistical analysis plan for a grant proposal.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22A0032-B644-501A-2B85-8CABFC87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0528" y="6450023"/>
            <a:ext cx="460552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67ECE3-6D65-4D6C-ACAF-9D0EC4FBD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12059" cy="142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E5F1E0-8106-460E-8C82-1E35EF39CCFC}"/>
              </a:ext>
            </a:extLst>
          </p:cNvPr>
          <p:cNvSpPr txBox="1">
            <a:spLocks/>
          </p:cNvSpPr>
          <p:nvPr/>
        </p:nvSpPr>
        <p:spPr>
          <a:xfrm>
            <a:off x="9605045" y="42852"/>
            <a:ext cx="2152846" cy="1771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 cap="all" baseline="0">
                <a:solidFill>
                  <a:schemeClr val="tx1"/>
                </a:solidFill>
                <a:latin typeface="Usual" panose="020B0603030403020204" pitchFamily="34" charset="77"/>
                <a:ea typeface="+mn-ea"/>
                <a:cs typeface="+mn-cs"/>
              </a:defRPr>
            </a:lvl1pPr>
            <a:lvl2pPr marL="800089" indent="-34290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200127" indent="-28575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57316" indent="-28575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114504" indent="-28575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dirty="0"/>
              <a:t>*Both funded by outside sources –  individual researchers are not responsible for covering biostatistician costs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i="1" cap="none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06927A6F-4F90-4078-AA80-AB60EF24E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33164" y="6450013"/>
            <a:ext cx="993486" cy="365125"/>
          </a:xfrm>
        </p:spPr>
        <p:txBody>
          <a:bodyPr/>
          <a:lstStyle/>
          <a:p>
            <a:r>
              <a:rPr lang="en-US" dirty="0"/>
              <a:t>09/20/2024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D90FCB5-57EF-4420-8596-3159D356BEE4}"/>
              </a:ext>
            </a:extLst>
          </p:cNvPr>
          <p:cNvSpPr txBox="1">
            <a:spLocks/>
          </p:cNvSpPr>
          <p:nvPr/>
        </p:nvSpPr>
        <p:spPr>
          <a:xfrm>
            <a:off x="6283164" y="4648316"/>
            <a:ext cx="4764578" cy="18017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 cap="all" baseline="0">
                <a:solidFill>
                  <a:schemeClr val="tx1"/>
                </a:solidFill>
                <a:latin typeface="Usual" panose="020B0603030403020204" pitchFamily="34" charset="77"/>
                <a:ea typeface="+mn-ea"/>
                <a:cs typeface="+mn-cs"/>
              </a:defRPr>
            </a:lvl1pPr>
            <a:lvl2pPr marL="800089" indent="-34290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200127" indent="-28575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57316" indent="-28575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114504" indent="-28575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cap="none" dirty="0"/>
              <a:t>30-Minute Open Consulting</a:t>
            </a:r>
          </a:p>
          <a:p>
            <a:r>
              <a:rPr lang="en-US" sz="1800" cap="none" dirty="0">
                <a:hlinkClick r:id="rId5"/>
              </a:rPr>
              <a:t>http://calendly.com/BiostatCIRCL</a:t>
            </a:r>
            <a:endParaRPr lang="en-US" sz="1800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 For quick statistical questions or brief advice (no data analysis), open consultations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College of Medicine and College of Public Health researchers.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Available on a first-come, first-served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08501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48AD-533E-46AD-B808-AFEEC743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533" y="295680"/>
            <a:ext cx="9186115" cy="677443"/>
          </a:xfrm>
        </p:spPr>
        <p:txBody>
          <a:bodyPr>
            <a:normAutofit/>
          </a:bodyPr>
          <a:lstStyle/>
          <a:p>
            <a:r>
              <a:rPr lang="en-US" cap="none" dirty="0"/>
              <a:t>What Assistance is provided?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BF671-F31D-4D40-A691-EE83CCC1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CDC31C3-974F-43AD-B58D-D58CA4CF18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41236" y="1288665"/>
            <a:ext cx="9725891" cy="516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Develop statistical analysis plans and perform analyses for manuscripts, unfunded pilot studies, etc.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Write/edit statistical methods and results for manuscripts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Study design and Power Analyses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Grant Preparation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248EA6-D31F-4051-BACB-534C61B7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12059" cy="142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DC3D23F2-53CA-4817-96D9-5C612FBA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86982" y="6450013"/>
            <a:ext cx="1039668" cy="365125"/>
          </a:xfrm>
        </p:spPr>
        <p:txBody>
          <a:bodyPr/>
          <a:lstStyle/>
          <a:p>
            <a:r>
              <a:rPr lang="en-US" dirty="0"/>
              <a:t>09/20/2024</a:t>
            </a:r>
          </a:p>
        </p:txBody>
      </p:sp>
    </p:spTree>
    <p:extLst>
      <p:ext uri="{BB962C8B-B14F-4D97-AF65-F5344CB8AC3E}">
        <p14:creationId xmlns:p14="http://schemas.microsoft.com/office/powerpoint/2010/main" val="216018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48AD-533E-46AD-B808-AFEEC743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7" y="69255"/>
            <a:ext cx="9938412" cy="677443"/>
          </a:xfrm>
        </p:spPr>
        <p:txBody>
          <a:bodyPr>
            <a:normAutofit/>
          </a:bodyPr>
          <a:lstStyle/>
          <a:p>
            <a:r>
              <a:rPr lang="en-US" cap="none" dirty="0"/>
              <a:t>Meeting with a Statistician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BF671-F31D-4D40-A691-EE83CCC1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CDC31C3-974F-43AD-B58D-D58CA4CF18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41236" y="746698"/>
            <a:ext cx="9725891" cy="57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Biostatisticians will work together with you to pull data associated with your project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Can advise on which data items to collect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Contact us as you are forming your research question or study design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If you have already started your project, contact us as soon as possible!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u="sng" dirty="0">
                <a:solidFill>
                  <a:schemeClr val="tx1"/>
                </a:solidFill>
                <a:latin typeface="Arial" panose="020B0604020202020204" pitchFamily="34" charset="0"/>
              </a:rPr>
              <a:t>Things to consider before the initial meeting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Inclusion and exclusion criteria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Creating a well-defined patient population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Project Aims / Research questions / hypotheses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How are your research questions associated with the data set of interest?</a:t>
            </a: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Project Goals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248EA6-D31F-4051-BACB-534C61B7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21" y="8584"/>
            <a:ext cx="1812059" cy="142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648BDB3-C291-4C6C-B791-E16521A9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5713" y="6450013"/>
            <a:ext cx="1150937" cy="365125"/>
          </a:xfrm>
        </p:spPr>
        <p:txBody>
          <a:bodyPr/>
          <a:lstStyle/>
          <a:p>
            <a:r>
              <a:rPr lang="en-US" dirty="0"/>
              <a:t>09/20/2024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4B2A710-9AF8-444B-967F-CC84A439A015}"/>
              </a:ext>
            </a:extLst>
          </p:cNvPr>
          <p:cNvSpPr/>
          <p:nvPr/>
        </p:nvSpPr>
        <p:spPr>
          <a:xfrm rot="21402402" flipH="1">
            <a:off x="161418" y="1478746"/>
            <a:ext cx="1780623" cy="1266785"/>
          </a:xfrm>
          <a:prstGeom prst="wedgeEllipseCallout">
            <a:avLst>
              <a:gd name="adj1" fmla="val -47613"/>
              <a:gd name="adj2" fmla="val 65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54F3C440-E8BA-46AD-8744-E8478076012C}"/>
              </a:ext>
            </a:extLst>
          </p:cNvPr>
          <p:cNvSpPr/>
          <p:nvPr/>
        </p:nvSpPr>
        <p:spPr>
          <a:xfrm>
            <a:off x="1976959" y="2456873"/>
            <a:ext cx="229176" cy="84050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681863-20AB-455D-8879-38EE42EE7FEE}"/>
              </a:ext>
            </a:extLst>
          </p:cNvPr>
          <p:cNvSpPr txBox="1"/>
          <p:nvPr/>
        </p:nvSpPr>
        <p:spPr>
          <a:xfrm rot="20551162">
            <a:off x="334651" y="1790918"/>
            <a:ext cx="156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sooner the better 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1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875F1A-FC15-4E68-A0FC-F5A6266D2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" y="123482"/>
            <a:ext cx="3246391" cy="3338857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E381F9-BBEC-457D-983F-304B6EE89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62" y="1062558"/>
            <a:ext cx="1786300" cy="1408336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00179B-C05E-4897-9D20-AE5F63906ACE}"/>
              </a:ext>
            </a:extLst>
          </p:cNvPr>
          <p:cNvSpPr txBox="1"/>
          <p:nvPr/>
        </p:nvSpPr>
        <p:spPr>
          <a:xfrm>
            <a:off x="3512628" y="123483"/>
            <a:ext cx="8374572" cy="3582755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</a:rPr>
              <a:t>THANK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</a:rPr>
              <a:t>YOU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CIRCL webpage</a:t>
            </a:r>
            <a:r>
              <a:rPr lang="en-US" b="1" dirty="0">
                <a:solidFill>
                  <a:schemeClr val="bg1"/>
                </a:solidFill>
              </a:rPr>
              <a:t>:  </a:t>
            </a:r>
            <a:r>
              <a:rPr lang="en-US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https://cph.uky.edu/departments/biostatistics/biostat-circl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CIRCL Email Address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i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BiostatCIRCL@l.uky.edu</a:t>
            </a:r>
            <a:r>
              <a:rPr lang="en-US" i="1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CU Project Intake Form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i="1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https://bit.ly/biostatcirclcollabunit</a:t>
            </a:r>
            <a:r>
              <a:rPr lang="en-US" i="1" u="sng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Voucher Application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i="1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http://bit.ly/biostatcirclvoucher</a:t>
            </a:r>
            <a:r>
              <a:rPr lang="en-US" i="1" u="sng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30-Minute Consulting Meetings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i="1" u="sng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http://calendly.com/BiostatCIRCL</a:t>
            </a:r>
            <a:r>
              <a:rPr lang="en-US" i="1" u="sng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4FD92-C10C-4BBD-B272-AC5ACEA0C2DF}"/>
              </a:ext>
            </a:extLst>
          </p:cNvPr>
          <p:cNvSpPr txBox="1"/>
          <p:nvPr/>
        </p:nvSpPr>
        <p:spPr>
          <a:xfrm>
            <a:off x="3512628" y="4163438"/>
            <a:ext cx="6640749" cy="20049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tabLst>
                <a:tab pos="58738" algn="l"/>
                <a:tab pos="457200" algn="l"/>
              </a:tabLst>
            </a:pPr>
            <a:r>
              <a:rPr lang="en-US" b="1" u="sng" dirty="0">
                <a:solidFill>
                  <a:schemeClr val="bg1"/>
                </a:solidFill>
              </a:rPr>
              <a:t>CIRCL Members who know/have used </a:t>
            </a:r>
            <a:r>
              <a:rPr lang="en-US" b="1" u="sng" dirty="0" err="1">
                <a:solidFill>
                  <a:schemeClr val="bg1"/>
                </a:solidFill>
              </a:rPr>
              <a:t>MarketScan</a:t>
            </a:r>
            <a:r>
              <a:rPr lang="en-US" b="1" u="sng" dirty="0">
                <a:solidFill>
                  <a:schemeClr val="bg1"/>
                </a:solidFill>
              </a:rPr>
              <a:t>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Kelsey Karnik,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Kristen McQuerry 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Tony Mangino 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Will Cranford, MS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32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 Brand Color Set">
      <a:dk1>
        <a:srgbClr val="0033A0"/>
      </a:dk1>
      <a:lt1>
        <a:srgbClr val="FFFFFF"/>
      </a:lt1>
      <a:dk2>
        <a:srgbClr val="1B365D"/>
      </a:dk2>
      <a:lt2>
        <a:srgbClr val="DCDDDE"/>
      </a:lt2>
      <a:accent1>
        <a:srgbClr val="1E8AFF"/>
      </a:accent1>
      <a:accent2>
        <a:srgbClr val="FFA360"/>
      </a:accent2>
      <a:accent3>
        <a:srgbClr val="4CBCC0"/>
      </a:accent3>
      <a:accent4>
        <a:srgbClr val="FFC000"/>
      </a:accent4>
      <a:accent5>
        <a:srgbClr val="B1C9E8"/>
      </a:accent5>
      <a:accent6>
        <a:srgbClr val="D6D2C3"/>
      </a:accent6>
      <a:hlink>
        <a:srgbClr val="0C3AA7"/>
      </a:hlink>
      <a:folHlink>
        <a:srgbClr val="2247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 Blue Speckle PowerPoint Template 16x9" id="{EDD7F30A-B8B4-7543-86C7-2433AB860907}" vid="{91E28251-BC54-7142-9F53-A4C9FF9332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31C9A47905542A32363FCC4FDEFB7" ma:contentTypeVersion="14" ma:contentTypeDescription="Create a new document." ma:contentTypeScope="" ma:versionID="d2a02b4d8031a08201da74038030e1c0">
  <xsd:schema xmlns:xsd="http://www.w3.org/2001/XMLSchema" xmlns:xs="http://www.w3.org/2001/XMLSchema" xmlns:p="http://schemas.microsoft.com/office/2006/metadata/properties" xmlns:ns3="89e43bda-840f-4429-8ef5-df99fd4dbece" xmlns:ns4="55b31d9d-12f0-4041-a966-5e932e29d013" targetNamespace="http://schemas.microsoft.com/office/2006/metadata/properties" ma:root="true" ma:fieldsID="ea2b98b6bda757b526121eac66acb48d" ns3:_="" ns4:_="">
    <xsd:import namespace="89e43bda-840f-4429-8ef5-df99fd4dbece"/>
    <xsd:import namespace="55b31d9d-12f0-4041-a966-5e932e29d0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43bda-840f-4429-8ef5-df99fd4db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31d9d-12f0-4041-a966-5e932e29d0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9e43bda-840f-4429-8ef5-df99fd4dbece" xsi:nil="true"/>
  </documentManagement>
</p:properties>
</file>

<file path=customXml/itemProps1.xml><?xml version="1.0" encoding="utf-8"?>
<ds:datastoreItem xmlns:ds="http://schemas.openxmlformats.org/officeDocument/2006/customXml" ds:itemID="{A0439CA0-79A2-4943-BA37-8930E0528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e43bda-840f-4429-8ef5-df99fd4dbece"/>
    <ds:schemaRef ds:uri="55b31d9d-12f0-4041-a966-5e932e29d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D82B5D-9EC2-46A7-AA9E-5D5E22C725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D65346-1D72-4FC0-82BD-51DA294931B7}">
  <ds:schemaRefs>
    <ds:schemaRef ds:uri="http://schemas.microsoft.com/office/2006/metadata/properties"/>
    <ds:schemaRef ds:uri="http://purl.org/dc/terms/"/>
    <ds:schemaRef ds:uri="89e43bda-840f-4429-8ef5-df99fd4dbe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5b31d9d-12f0-4041-a966-5e932e29d01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627</Words>
  <Application>Microsoft Office PowerPoint</Application>
  <PresentationFormat>Widescreen</PresentationFormat>
  <Paragraphs>105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Baskerville Old Face</vt:lpstr>
      <vt:lpstr>Calibri</vt:lpstr>
      <vt:lpstr>Georgia</vt:lpstr>
      <vt:lpstr>Helvetica</vt:lpstr>
      <vt:lpstr>Usual</vt:lpstr>
      <vt:lpstr>Wingdings</vt:lpstr>
      <vt:lpstr>Office Theme</vt:lpstr>
      <vt:lpstr>Biostatistics Consulting and Interdisciplinary Research Collaboration Lab (Biostat CIRCL)</vt:lpstr>
      <vt:lpstr>Who We Are</vt:lpstr>
      <vt:lpstr>What We Do</vt:lpstr>
      <vt:lpstr>Who We Help and How to Access</vt:lpstr>
      <vt:lpstr>What Assistance is provided?</vt:lpstr>
      <vt:lpstr>Meeting with a Statistician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Mancuso, Brad L.</dc:creator>
  <cp:lastModifiedBy>Cecil, Julia G.</cp:lastModifiedBy>
  <cp:revision>21</cp:revision>
  <dcterms:created xsi:type="dcterms:W3CDTF">2023-02-16T16:02:04Z</dcterms:created>
  <dcterms:modified xsi:type="dcterms:W3CDTF">2024-09-20T13:13:32Z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0x010100C3231C9A47905542A32363FCC4FDEFB7</vt:lpwstr>
  </property>
</Properties>
</file>